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7" r:id="rId1"/>
  </p:sldMasterIdLst>
  <p:notesMasterIdLst>
    <p:notesMasterId r:id="rId50"/>
  </p:notesMasterIdLst>
  <p:handoutMasterIdLst>
    <p:handoutMasterId r:id="rId51"/>
  </p:handoutMasterIdLst>
  <p:sldIdLst>
    <p:sldId id="444" r:id="rId2"/>
    <p:sldId id="448" r:id="rId3"/>
    <p:sldId id="445" r:id="rId4"/>
    <p:sldId id="447" r:id="rId5"/>
    <p:sldId id="449" r:id="rId6"/>
    <p:sldId id="450" r:id="rId7"/>
    <p:sldId id="451" r:id="rId8"/>
    <p:sldId id="456" r:id="rId9"/>
    <p:sldId id="455" r:id="rId10"/>
    <p:sldId id="453" r:id="rId11"/>
    <p:sldId id="457" r:id="rId12"/>
    <p:sldId id="458" r:id="rId13"/>
    <p:sldId id="459" r:id="rId14"/>
    <p:sldId id="460" r:id="rId15"/>
    <p:sldId id="461" r:id="rId16"/>
    <p:sldId id="463" r:id="rId17"/>
    <p:sldId id="462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2" r:id="rId26"/>
    <p:sldId id="471" r:id="rId27"/>
    <p:sldId id="473" r:id="rId28"/>
    <p:sldId id="474" r:id="rId29"/>
    <p:sldId id="475" r:id="rId30"/>
    <p:sldId id="476" r:id="rId31"/>
    <p:sldId id="478" r:id="rId32"/>
    <p:sldId id="287" r:id="rId33"/>
    <p:sldId id="288" r:id="rId34"/>
    <p:sldId id="289" r:id="rId35"/>
    <p:sldId id="479" r:id="rId36"/>
    <p:sldId id="480" r:id="rId37"/>
    <p:sldId id="481" r:id="rId38"/>
    <p:sldId id="482" r:id="rId39"/>
    <p:sldId id="483" r:id="rId40"/>
    <p:sldId id="489" r:id="rId41"/>
    <p:sldId id="490" r:id="rId42"/>
    <p:sldId id="493" r:id="rId43"/>
    <p:sldId id="491" r:id="rId44"/>
    <p:sldId id="485" r:id="rId45"/>
    <p:sldId id="487" r:id="rId46"/>
    <p:sldId id="488" r:id="rId47"/>
    <p:sldId id="492" r:id="rId48"/>
    <p:sldId id="486" r:id="rId49"/>
  </p:sldIdLst>
  <p:sldSz cx="9144000" cy="6858000" type="letter"/>
  <p:notesSz cx="7104063" cy="10234613"/>
  <p:custDataLst>
    <p:tags r:id="rId52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62F88F-C508-4D5A-9BEF-14F48E3AFF2E}">
          <p14:sldIdLst>
            <p14:sldId id="444"/>
            <p14:sldId id="448"/>
            <p14:sldId id="445"/>
            <p14:sldId id="447"/>
            <p14:sldId id="449"/>
            <p14:sldId id="450"/>
            <p14:sldId id="451"/>
            <p14:sldId id="456"/>
            <p14:sldId id="455"/>
            <p14:sldId id="453"/>
            <p14:sldId id="457"/>
            <p14:sldId id="458"/>
            <p14:sldId id="459"/>
            <p14:sldId id="460"/>
            <p14:sldId id="461"/>
            <p14:sldId id="463"/>
            <p14:sldId id="462"/>
            <p14:sldId id="464"/>
            <p14:sldId id="465"/>
            <p14:sldId id="466"/>
            <p14:sldId id="467"/>
            <p14:sldId id="468"/>
            <p14:sldId id="469"/>
            <p14:sldId id="470"/>
            <p14:sldId id="472"/>
            <p14:sldId id="471"/>
            <p14:sldId id="473"/>
            <p14:sldId id="474"/>
            <p14:sldId id="475"/>
            <p14:sldId id="476"/>
            <p14:sldId id="478"/>
            <p14:sldId id="287"/>
            <p14:sldId id="288"/>
            <p14:sldId id="289"/>
            <p14:sldId id="479"/>
            <p14:sldId id="480"/>
            <p14:sldId id="481"/>
            <p14:sldId id="482"/>
            <p14:sldId id="483"/>
            <p14:sldId id="489"/>
            <p14:sldId id="490"/>
            <p14:sldId id="493"/>
            <p14:sldId id="491"/>
            <p14:sldId id="485"/>
            <p14:sldId id="487"/>
            <p14:sldId id="488"/>
            <p14:sldId id="492"/>
            <p14:sldId id="4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1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00"/>
    <a:srgbClr val="19375B"/>
    <a:srgbClr val="333399"/>
    <a:srgbClr val="070064"/>
    <a:srgbClr val="BF1191"/>
    <a:srgbClr val="951F7F"/>
    <a:srgbClr val="C329A6"/>
    <a:srgbClr val="996633"/>
    <a:srgbClr val="2525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2446" autoAdjust="0"/>
  </p:normalViewPr>
  <p:slideViewPr>
    <p:cSldViewPr snapToGrid="0">
      <p:cViewPr varScale="1">
        <p:scale>
          <a:sx n="80" d="100"/>
          <a:sy n="80" d="100"/>
        </p:scale>
        <p:origin x="96" y="600"/>
      </p:cViewPr>
      <p:guideLst>
        <p:guide orient="horz" pos="431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3996" y="90"/>
      </p:cViewPr>
      <p:guideLst>
        <p:guide orient="horz" pos="3221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779731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11829" y="0"/>
            <a:ext cx="1692234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5D068B-BA4C-407E-9F02-D48656DCD747}" type="datetime1">
              <a:rPr lang="en-US" smtClean="0"/>
              <a:t>12/30/2024</a:t>
            </a:fld>
            <a:endParaRPr lang="de-DE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23946"/>
            <a:ext cx="3792594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dirty="0"/>
              <a:t>TU Dresden</a:t>
            </a:r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6521" y="9723946"/>
            <a:ext cx="3077542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E607916-E476-49D1-9881-0CE01C157AF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1" y="9692847"/>
            <a:ext cx="71040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4782" tIns="47392" rIns="94782" bIns="47392"/>
          <a:lstStyle/>
          <a:p>
            <a:endParaRPr lang="de-DE"/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1" y="379727"/>
            <a:ext cx="71040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4782" tIns="47392" rIns="94782" bIns="47392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64519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59269" y="170222"/>
            <a:ext cx="5050156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343809" y="170222"/>
            <a:ext cx="1521351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F17843B-419B-4348-87FD-F8F5051D43BD}" type="datetime1">
              <a:rPr lang="en-US" smtClean="0"/>
              <a:t>12/30/2024</a:t>
            </a:fld>
            <a:endParaRPr lang="de-DE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3300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182905" y="4859518"/>
            <a:ext cx="4738254" cy="460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59269" y="9892531"/>
            <a:ext cx="5536259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dirty="0"/>
              <a:t>TU Dresden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86319" y="9892531"/>
            <a:ext cx="978841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3213739-D4F6-4D57-AFF2-08BEC86F94D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5125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190500" indent="-1905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826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lectrolyte" TargetMode="External"/><Relationship Id="rId3" Type="http://schemas.openxmlformats.org/officeDocument/2006/relationships/hyperlink" Target="https://en.wikipedia.org/wiki/Physics" TargetMode="External"/><Relationship Id="rId7" Type="http://schemas.openxmlformats.org/officeDocument/2006/relationships/hyperlink" Target="https://en.wikipedia.org/wiki/Plasma_(physics)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Fluid" TargetMode="External"/><Relationship Id="rId11" Type="http://schemas.openxmlformats.org/officeDocument/2006/relationships/hyperlink" Target="https://en.wikipedia.org/wiki/Metal" TargetMode="External"/><Relationship Id="rId5" Type="http://schemas.openxmlformats.org/officeDocument/2006/relationships/hyperlink" Target="https://en.wikipedia.org/wiki/Electric_charge" TargetMode="External"/><Relationship Id="rId10" Type="http://schemas.openxmlformats.org/officeDocument/2006/relationships/hyperlink" Target="https://en.wikipedia.org/wiki/Semiconductor" TargetMode="External"/><Relationship Id="rId4" Type="http://schemas.openxmlformats.org/officeDocument/2006/relationships/hyperlink" Target="https://en.wikipedia.org/wiki/Electric_field" TargetMode="External"/><Relationship Id="rId9" Type="http://schemas.openxmlformats.org/officeDocument/2006/relationships/hyperlink" Target="https://en.wikipedia.org/wiki/Charge_carrier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05497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2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anomalous dispersion</a:t>
            </a:r>
          </a:p>
          <a:p>
            <a:r>
              <a:rPr lang="en-US" dirty="0"/>
              <a:t>Dispersion that occurs when the medium's index of refraction decreases as the frequency of the propagating light increases. For a given medium, some wavelength ranges may produce anomalous dispersion while others produce normal dispersion.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3" tooltip="Physics"/>
              </a:rPr>
              <a:t>physics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screening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 damping of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4" tooltip="Electric field"/>
              </a:rPr>
              <a:t>electric fields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caused by the presence of mobile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5" tooltip="Electric charge"/>
              </a:rPr>
              <a:t>charge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carriers. It is an important part of the behavior of charge-carrying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6" tooltip="Fluid"/>
              </a:rPr>
              <a:t>fluids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such as ionized gases (classical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7" tooltip="Plasma (physics)"/>
              </a:rPr>
              <a:t>plasmas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),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8" tooltip="Electrolyte"/>
              </a:rPr>
              <a:t>electrolytes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9" tooltip="Charge carrier"/>
              </a:rPr>
              <a:t>charge carriers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electronic conductors (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10" tooltip="Semiconductor"/>
              </a:rPr>
              <a:t>semiconductors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11" tooltip="Metal"/>
              </a:rPr>
              <a:t>metals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508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0B2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31"/>
          <p:cNvSpPr>
            <a:spLocks noChangeShapeType="1"/>
          </p:cNvSpPr>
          <p:nvPr userDrawn="1"/>
        </p:nvSpPr>
        <p:spPr bwMode="auto">
          <a:xfrm>
            <a:off x="-12700" y="1168400"/>
            <a:ext cx="9144000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" name="Line 1032"/>
          <p:cNvSpPr>
            <a:spLocks noChangeShapeType="1"/>
          </p:cNvSpPr>
          <p:nvPr userDrawn="1"/>
        </p:nvSpPr>
        <p:spPr bwMode="auto">
          <a:xfrm>
            <a:off x="0" y="1346200"/>
            <a:ext cx="9144000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4" name="Picture 1044" descr="TU_Logo_90_SW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360363"/>
            <a:ext cx="24542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47"/>
          <p:cNvSpPr>
            <a:spLocks noChangeArrowheads="1"/>
          </p:cNvSpPr>
          <p:nvPr userDrawn="1"/>
        </p:nvSpPr>
        <p:spPr bwMode="auto">
          <a:xfrm>
            <a:off x="971550" y="1182688"/>
            <a:ext cx="74866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09550">
              <a:lnSpc>
                <a:spcPct val="110000"/>
              </a:lnSpc>
              <a:spcBef>
                <a:spcPct val="50000"/>
              </a:spcBef>
              <a:buClr>
                <a:srgbClr val="333399"/>
              </a:buClr>
              <a:buSzPct val="80000"/>
              <a:buFont typeface="Webdings" pitchFamily="18" charset="2"/>
              <a:buNone/>
            </a:pP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Faculty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of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Electrical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and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Computer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Engineering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, Communications Laboratory</a:t>
            </a:r>
          </a:p>
        </p:txBody>
      </p:sp>
      <p:sp>
        <p:nvSpPr>
          <p:cNvPr id="6" name="Rectangle 1048"/>
          <p:cNvSpPr>
            <a:spLocks noChangeArrowheads="1"/>
          </p:cNvSpPr>
          <p:nvPr userDrawn="1"/>
        </p:nvSpPr>
        <p:spPr bwMode="auto">
          <a:xfrm>
            <a:off x="971550" y="1374775"/>
            <a:ext cx="74866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209550">
              <a:lnSpc>
                <a:spcPct val="110000"/>
              </a:lnSpc>
              <a:spcBef>
                <a:spcPct val="50000"/>
              </a:spcBef>
              <a:buClr>
                <a:srgbClr val="333399"/>
              </a:buClr>
              <a:buSzPct val="80000"/>
              <a:buFont typeface="Webdings" pitchFamily="18" charset="2"/>
              <a:buNone/>
            </a:pPr>
            <a:endParaRPr lang="de-DE" sz="1000" b="0" dirty="0">
              <a:solidFill>
                <a:srgbClr val="FFFFFF"/>
              </a:solidFill>
              <a:latin typeface="Verdana" pitchFamily="-110" charset="0"/>
            </a:endParaRPr>
          </a:p>
        </p:txBody>
      </p:sp>
      <p:pic>
        <p:nvPicPr>
          <p:cNvPr id="8" name="Bild 12" descr="DDC_Logo_BB-13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050" y="5446713"/>
            <a:ext cx="43815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835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1143000" indent="-228600"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226061A-0B04-31BE-EBC4-6A18E165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E113DD5-C2E3-7F48-6386-A7333134C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A6B4B16-659B-CBD8-184C-F40B1393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E7E60F3-586B-881D-1E73-A83AFC2F6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5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7070-24DE-7BE2-FD09-EB0097BE9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AFD1C-7568-BCD0-1F5C-7D2404C9B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ED6C6-092B-7540-FCB7-4DB28F417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06E0C-B25D-427B-B02C-AAD12CE67799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F1C3E-D850-0411-D7A1-331C8ED0D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D2924-72EA-A56A-2F2F-1C091949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E474A-B10F-4A59-AC89-0F112D5A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86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C70C947-363A-4F47-8CBD-ED64CA00C67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7429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149225"/>
            <a:ext cx="6769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um das Titelformat zu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341438"/>
            <a:ext cx="8642350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um die Formate des Vorlagentextes zu bearbeiten</a:t>
            </a:r>
          </a:p>
          <a:p>
            <a:pPr lvl="0"/>
            <a:endParaRPr lang="de-DE" altLang="de-DE" dirty="0"/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0" y="909638"/>
            <a:ext cx="9144000" cy="215900"/>
          </a:xfrm>
          <a:prstGeom prst="rect">
            <a:avLst/>
          </a:prstGeom>
          <a:noFill/>
          <a:ln w="9525">
            <a:solidFill>
              <a:srgbClr val="0B2A5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buNone/>
              <a:defRPr/>
            </a:pPr>
            <a:endParaRPr lang="de-DE" altLang="de-DE"/>
          </a:p>
        </p:txBody>
      </p:sp>
      <p:sp>
        <p:nvSpPr>
          <p:cNvPr id="1032" name="Line 10"/>
          <p:cNvSpPr>
            <a:spLocks noChangeShapeType="1"/>
          </p:cNvSpPr>
          <p:nvPr/>
        </p:nvSpPr>
        <p:spPr bwMode="auto">
          <a:xfrm>
            <a:off x="0" y="6463079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1033" name="Picture 15" descr="TU_Logo_90_HKS4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242888"/>
            <a:ext cx="1449388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7BF3C-4422-0ABC-8A65-E28861691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3C97FD-72C7-4C51-9020-5131B0C1B598}" type="datetime1">
              <a:rPr lang="en-US" smtClean="0"/>
              <a:t>12/30/2024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8F785-1E15-9D13-941B-79C838160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97313F-D866-4554-955F-25FA0D5B908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DBCC3B-8A4F-BFBB-32FD-7F81C576D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8" r:id="rId2"/>
    <p:sldLayoutId id="2147483768" r:id="rId3"/>
    <p:sldLayoutId id="2147483769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rgbClr val="0B2A5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q"/>
        <a:defRPr sz="2000">
          <a:solidFill>
            <a:srgbClr val="0B2A5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800">
          <a:solidFill>
            <a:srgbClr val="0B2A5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rgbClr val="0B2A5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rgbClr val="0B2A5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piedigitallibrary.org/conference-proceedings-of-spie/11703/117030D/Integrated-coherent-Ising-machines-for-next-generation-optimization-accelerators/10.1117/12.2585839.ful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.org/doi/abs/10.1126/sciadv.abh0952" TargetMode="External"/><Relationship Id="rId2" Type="http://schemas.openxmlformats.org/officeDocument/2006/relationships/hyperlink" Target="https://journals.aps.org/prapplied/abstract/10.1103/PhysRevApplied.13.05405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arxiv.org/pdf/2403.00200" TargetMode="External"/><Relationship Id="rId4" Type="http://schemas.openxmlformats.org/officeDocument/2006/relationships/hyperlink" Target="https://journals.jps.jp/doi/full/10.7566/JPSJ.92.04400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3.00200" TargetMode="External"/><Relationship Id="rId2" Type="http://schemas.openxmlformats.org/officeDocument/2006/relationships/hyperlink" Target="https://pubs.aip.org/aip/jap/article/134/23/234901/29304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arxiv.org/pdf/2405.01731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nics.intec.ugent.be/download/pub_5109.pdf" TargetMode="External"/><Relationship Id="rId2" Type="http://schemas.openxmlformats.org/officeDocument/2006/relationships/hyperlink" Target="https://www.nature.com/articles/s41467-019-11484-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eeexplore.ieee.org/abstract/document/9489449" TargetMode="External"/><Relationship Id="rId4" Type="http://schemas.openxmlformats.org/officeDocument/2006/relationships/hyperlink" Target="https://www.nature.com/articles/s42005-021-00655-8#author-informati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abstract/10.1103/PhysRevLett.130.073802" TargetMode="External"/><Relationship Id="rId2" Type="http://schemas.openxmlformats.org/officeDocument/2006/relationships/hyperlink" Target="https://www.nature.com/articles/s41467-020-17919-6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lgeGehring/femwell/tree/main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eep.readthedocs.io/en/latest/Python_User_Interface/" TargetMode="External"/><Relationship Id="rId2" Type="http://schemas.openxmlformats.org/officeDocument/2006/relationships/hyperlink" Target="http://www.mfertig.de/pages/photonic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hyperlink" Target="http://www.simpetus.com/projects.html#mpb_waveguid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social-innovation.hitachi/en-us/case_studies/new-computer-can-quickly-solve-combinatorial-optimization-problems/" TargetMode="External"/><Relationship Id="rId4" Type="http://schemas.openxmlformats.org/officeDocument/2006/relationships/hyperlink" Target="https://en.wikipedia.org/wiki/Ising_mode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7BxJsLyubk&amp;t=832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mahon-lab/cim-optimiz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cim-optimizer.readthedocs.io/en/latest/problem_description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im-optimizer.readthedocs.io/en/latest/example_1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19-11484-3" TargetMode="External"/><Relationship Id="rId2" Type="http://schemas.openxmlformats.org/officeDocument/2006/relationships/hyperlink" Target="https://github.com/jfaraudo/Ising-mode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autham-umasankar/Ising_model/tree/mast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feld 2"/>
          <p:cNvSpPr txBox="1">
            <a:spLocks noChangeArrowheads="1"/>
          </p:cNvSpPr>
          <p:nvPr/>
        </p:nvSpPr>
        <p:spPr bwMode="auto">
          <a:xfrm>
            <a:off x="882000" y="2395179"/>
            <a:ext cx="7380000" cy="592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4" rIns="91427" bIns="45714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3pPr>
            <a:lvl4pPr marL="1600200" indent="-22860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4pPr>
            <a:lvl5pPr marL="2057400" indent="-22860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de-DE" sz="3200" dirty="0">
                <a:solidFill>
                  <a:schemeClr val="bg1"/>
                </a:solidFill>
                <a:ea typeface="ＭＳ Ｐゴシック" pitchFamily="34" charset="-128"/>
              </a:rPr>
              <a:t>WHK Documentation</a:t>
            </a:r>
          </a:p>
        </p:txBody>
      </p:sp>
      <p:sp>
        <p:nvSpPr>
          <p:cNvPr id="5" name="Rechteck 4"/>
          <p:cNvSpPr/>
          <p:nvPr/>
        </p:nvSpPr>
        <p:spPr>
          <a:xfrm>
            <a:off x="1438631" y="3656273"/>
            <a:ext cx="6480000" cy="141326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endParaRPr lang="de-DE" sz="16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Shape 4">
            <a:extLst>
              <a:ext uri="{FF2B5EF4-FFF2-40B4-BE49-F238E27FC236}">
                <a16:creationId xmlns:a16="http://schemas.microsoft.com/office/drawing/2014/main" id="{03CD2459-68F3-777F-FC0E-40148AFF391F}"/>
              </a:ext>
            </a:extLst>
          </p:cNvPr>
          <p:cNvSpPr txBox="1"/>
          <p:nvPr/>
        </p:nvSpPr>
        <p:spPr>
          <a:xfrm>
            <a:off x="1438631" y="4347251"/>
            <a:ext cx="983160" cy="245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 dirty="0" err="1">
                <a:solidFill>
                  <a:srgbClr val="FFFFFF"/>
                </a:solidFill>
                <a:latin typeface="Open Sans"/>
              </a:rPr>
              <a:t>Yanxia</a:t>
            </a:r>
            <a:r>
              <a:rPr lang="de-DE" sz="1600" b="1" strike="noStrike" spc="-1" dirty="0">
                <a:solidFill>
                  <a:srgbClr val="FFFFFF"/>
                </a:solidFill>
                <a:latin typeface="Open Sans"/>
              </a:rPr>
              <a:t> Lu</a:t>
            </a:r>
            <a:endParaRPr lang="de-DE" sz="1600" b="1" strike="noStrike" spc="-1" dirty="0">
              <a:solidFill>
                <a:srgbClr val="00305D"/>
              </a:solidFill>
              <a:latin typeface="Open Sans"/>
            </a:endParaRPr>
          </a:p>
        </p:txBody>
      </p:sp>
      <p:sp>
        <p:nvSpPr>
          <p:cNvPr id="4" name="TextShape 5">
            <a:extLst>
              <a:ext uri="{FF2B5EF4-FFF2-40B4-BE49-F238E27FC236}">
                <a16:creationId xmlns:a16="http://schemas.microsoft.com/office/drawing/2014/main" id="{352C5709-8BDC-6CDF-11F9-A68AE3BD6AFF}"/>
              </a:ext>
            </a:extLst>
          </p:cNvPr>
          <p:cNvSpPr txBox="1"/>
          <p:nvPr/>
        </p:nvSpPr>
        <p:spPr>
          <a:xfrm>
            <a:off x="1438631" y="4633091"/>
            <a:ext cx="4993560" cy="245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Chair </a:t>
            </a:r>
            <a:r>
              <a:rPr lang="de-DE" sz="1600" b="0" strike="noStrike" spc="-1" dirty="0" err="1">
                <a:solidFill>
                  <a:srgbClr val="FFFFFF"/>
                </a:solidFill>
                <a:latin typeface="Open Sans"/>
              </a:rPr>
              <a:t>of</a:t>
            </a: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 Radio </a:t>
            </a:r>
            <a:r>
              <a:rPr lang="de-DE" sz="1600" b="0" strike="noStrike" spc="-1" dirty="0" err="1">
                <a:solidFill>
                  <a:srgbClr val="FFFFFF"/>
                </a:solidFill>
                <a:latin typeface="Open Sans"/>
              </a:rPr>
              <a:t>Frequency</a:t>
            </a: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 and </a:t>
            </a:r>
            <a:r>
              <a:rPr lang="de-DE" sz="1600" b="0" strike="noStrike" spc="-1" dirty="0" err="1">
                <a:solidFill>
                  <a:srgbClr val="FFFFFF"/>
                </a:solidFill>
                <a:latin typeface="Open Sans"/>
              </a:rPr>
              <a:t>Photonics</a:t>
            </a: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 Engineering</a:t>
            </a:r>
            <a:endParaRPr lang="de-DE" sz="1600" b="1" strike="noStrike" spc="-1" dirty="0">
              <a:solidFill>
                <a:srgbClr val="00305D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672A58-DDEA-AB64-F98E-D88AC9D5D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Re-read Integrated Coherent </a:t>
            </a:r>
            <a:r>
              <a:rPr lang="en-US" dirty="0" err="1"/>
              <a:t>Ising</a:t>
            </a:r>
            <a:r>
              <a:rPr lang="en-US" dirty="0"/>
              <a:t> Machines Based on Self-Phase Modulation in Microring Resonators -</a:t>
            </a:r>
            <a:r>
              <a:rPr lang="zh-CN" altLang="en-US" dirty="0"/>
              <a:t> </a:t>
            </a:r>
            <a:r>
              <a:rPr lang="en-US" dirty="0"/>
              <a:t>Appendix A</a:t>
            </a:r>
          </a:p>
          <a:p>
            <a:pPr lvl="1"/>
            <a:r>
              <a:rPr lang="en-US" dirty="0"/>
              <a:t>To understand the pumping threshold to have multi-stability in a single nonlinear resonator </a:t>
            </a:r>
          </a:p>
          <a:p>
            <a:pPr lvl="1"/>
            <a:r>
              <a:rPr lang="en-US" dirty="0"/>
              <a:t>To understand single mode ordinary differential equation</a:t>
            </a:r>
          </a:p>
          <a:p>
            <a:pPr lvl="1"/>
            <a:r>
              <a:rPr lang="en-US" dirty="0"/>
              <a:t>Validated the relationship in Fig. 2 by plotting </a:t>
            </a:r>
            <a:endParaRPr lang="de-DE" dirty="0"/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12BADB-E248-F080-3F1E-95A20070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4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65687-8F7B-95ED-7DC8-2BC50A34E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2CE3A-4853-F6DB-346C-EBB182269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791D0-6E31-D9A7-7E51-2E511122D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AA01F4-8C8B-2BF2-B803-9BAB101F5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287" y="3552426"/>
            <a:ext cx="3937425" cy="280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37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F2B8BE-2F30-FD4C-2654-9EEAF37EF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through “Integrated Coherent </a:t>
            </a:r>
            <a:r>
              <a:rPr lang="en-US" dirty="0" err="1"/>
              <a:t>Ising</a:t>
            </a:r>
            <a:r>
              <a:rPr lang="en-US" dirty="0"/>
              <a:t> Machines Based on Self-Phase Modulation in Microring Resonators” -</a:t>
            </a:r>
            <a:r>
              <a:rPr lang="zh-CN" altLang="en-US" dirty="0"/>
              <a:t> </a:t>
            </a:r>
            <a:r>
              <a:rPr lang="en-US" dirty="0"/>
              <a:t>Appendix B</a:t>
            </a:r>
            <a:endParaRPr lang="de-DE" dirty="0"/>
          </a:p>
          <a:p>
            <a:pPr lvl="1"/>
            <a:r>
              <a:rPr lang="en-US" dirty="0"/>
              <a:t>To understand the open-loop and closed-loop model with two ring resonators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95B80-BEF1-AC04-29CC-C09AD01D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5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C5A2C-AFCF-CD76-04CB-8826A52E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03559-9C09-3E5C-CDD1-8BD3E1817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1EDCE-6EC3-0C42-E76A-32E9D7208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C67A0-1411-53FD-28AB-C21604804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24" y="3254829"/>
            <a:ext cx="4744348" cy="27729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B1DEA-9867-5E73-8608-E778EADC19FC}"/>
              </a:ext>
            </a:extLst>
          </p:cNvPr>
          <p:cNvSpPr txBox="1"/>
          <p:nvPr/>
        </p:nvSpPr>
        <p:spPr>
          <a:xfrm>
            <a:off x="5790472" y="5446951"/>
            <a:ext cx="27616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b="0" dirty="0" err="1">
                <a:solidFill>
                  <a:srgbClr val="19375B"/>
                </a:solidFill>
              </a:rPr>
              <a:t>Tezak</a:t>
            </a:r>
            <a:r>
              <a:rPr lang="en-US" sz="1000" b="0" dirty="0">
                <a:solidFill>
                  <a:srgbClr val="19375B"/>
                </a:solidFill>
              </a:rPr>
              <a:t>, Nikolas, et al. "Integrated coherent </a:t>
            </a:r>
            <a:r>
              <a:rPr lang="en-US" sz="1000" b="0" dirty="0" err="1">
                <a:solidFill>
                  <a:srgbClr val="19375B"/>
                </a:solidFill>
              </a:rPr>
              <a:t>Ising</a:t>
            </a:r>
            <a:r>
              <a:rPr lang="en-US" sz="1000" b="0" dirty="0">
                <a:solidFill>
                  <a:srgbClr val="19375B"/>
                </a:solidFill>
              </a:rPr>
              <a:t> machines based on self-phase modulation in microring resonators." IEEE Journal of Selected Topics in Quantum Electronics 26.1 (2019): 1-15.</a:t>
            </a:r>
          </a:p>
        </p:txBody>
      </p:sp>
    </p:spTree>
    <p:extLst>
      <p:ext uri="{BB962C8B-B14F-4D97-AF65-F5344CB8AC3E}">
        <p14:creationId xmlns:p14="http://schemas.microsoft.com/office/powerpoint/2010/main" val="2985276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19B295-1198-25E3-2D44-B2400FF2E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Read over and over again “Integrated Coherent </a:t>
            </a:r>
            <a:r>
              <a:rPr lang="en-US" sz="2400" dirty="0" err="1"/>
              <a:t>Ising</a:t>
            </a:r>
            <a:r>
              <a:rPr lang="en-US" sz="2400" dirty="0"/>
              <a:t> Machines Based on Self-Phase Modulation in Microring Resonators” -</a:t>
            </a:r>
            <a:r>
              <a:rPr lang="zh-CN" altLang="en-US" sz="2400" dirty="0"/>
              <a:t> </a:t>
            </a:r>
            <a:r>
              <a:rPr lang="en-US" sz="2400" dirty="0"/>
              <a:t>Appendix B</a:t>
            </a:r>
            <a:endParaRPr lang="de-DE" sz="2400" dirty="0"/>
          </a:p>
          <a:p>
            <a:pPr lvl="1"/>
            <a:r>
              <a:rPr lang="de-DE" dirty="0"/>
              <a:t>Tried to plot Fig. 11 but faied to understand the meaning of x-axis in Fig.11. Read more about pitchfork bifurcation, especially about the </a:t>
            </a:r>
            <a:r>
              <a:rPr lang="en-US" dirty="0"/>
              <a:t>stabilizing influence of higher-order terms in subcritical case. </a:t>
            </a:r>
            <a:endParaRPr lang="de-DE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DAD34D-8DCD-0459-6A9A-B9E3448E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6-9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19975-8780-F539-44C6-C3A2FBF5A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DB65A-E183-474A-F3F0-DF5B43BA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2E671-5324-0FD2-94A0-0F7CAD55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7AB069-7F3A-68B2-AEFB-1F097D8FA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69"/>
          <a:stretch/>
        </p:blipFill>
        <p:spPr>
          <a:xfrm>
            <a:off x="1480457" y="3549074"/>
            <a:ext cx="4502416" cy="28072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124A97-35DA-1556-9B59-AC08C8CC830E}"/>
              </a:ext>
            </a:extLst>
          </p:cNvPr>
          <p:cNvSpPr txBox="1"/>
          <p:nvPr/>
        </p:nvSpPr>
        <p:spPr>
          <a:xfrm>
            <a:off x="6115050" y="5446951"/>
            <a:ext cx="26230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b="0" dirty="0" err="1">
                <a:solidFill>
                  <a:srgbClr val="19375B"/>
                </a:solidFill>
              </a:rPr>
              <a:t>Strogatz</a:t>
            </a:r>
            <a:r>
              <a:rPr lang="en-US" sz="1000" b="0" dirty="0">
                <a:solidFill>
                  <a:srgbClr val="19375B"/>
                </a:solidFill>
              </a:rPr>
              <a:t>, S.H. (2015). Nonlinear Dynamics and Chaos: With Applications to Physics, Biology, Chemistry, and Engineering (2nd ed.). CRC Press. </a:t>
            </a:r>
          </a:p>
          <a:p>
            <a:pPr algn="just"/>
            <a:r>
              <a:rPr lang="en-US" sz="1000" b="0" dirty="0">
                <a:solidFill>
                  <a:srgbClr val="19375B"/>
                </a:solidFill>
              </a:rPr>
              <a:t>https://doi.org/10.1201/9780429492563</a:t>
            </a:r>
          </a:p>
        </p:txBody>
      </p:sp>
    </p:spTree>
    <p:extLst>
      <p:ext uri="{BB962C8B-B14F-4D97-AF65-F5344CB8AC3E}">
        <p14:creationId xmlns:p14="http://schemas.microsoft.com/office/powerpoint/2010/main" val="1170692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4EC4FB-03B0-0CAC-F04A-19D451AC9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23"/>
          <a:stretch/>
        </p:blipFill>
        <p:spPr>
          <a:xfrm>
            <a:off x="0" y="2970298"/>
            <a:ext cx="4578226" cy="312878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A1556D-8548-5CF4-2AEA-6B0CEEDE0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Had</a:t>
            </a:r>
            <a:r>
              <a:rPr lang="de-DE" altLang="zh-CN" sz="1800" dirty="0"/>
              <a:t> difficulty to plot exact the same graph and realized that I didn‘t fully understand </a:t>
            </a:r>
            <a:r>
              <a:rPr lang="en-US" sz="1800" dirty="0"/>
              <a:t>how the tunable amplifier could achieve ideal symmetrically bistable spin in the subcritical working region. </a:t>
            </a:r>
          </a:p>
          <a:p>
            <a:pPr lvl="1"/>
            <a:r>
              <a:rPr lang="en-US" sz="1600" dirty="0"/>
              <a:t>As shown below, the left one is my plot, and the right one is Fig. 4 (right) from the paper "Integrated coherent </a:t>
            </a:r>
            <a:r>
              <a:rPr lang="en-US" sz="1600" dirty="0" err="1"/>
              <a:t>Ising</a:t>
            </a:r>
            <a:r>
              <a:rPr lang="en-US" sz="1600" dirty="0"/>
              <a:t> machines based on self-phase modulation in microring resonators."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250CA8-432D-43E2-AE28-70264B01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066EE-25E9-F9A3-9F61-D7A565B47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C4690-389D-2603-A90F-EBBF50189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4ED76-0697-7D50-00BD-792EB26A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BAE23D-53CB-BCD8-D3EB-730556EA0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216" y="3341186"/>
            <a:ext cx="5055784" cy="2934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3D3025-9ABD-0BCB-9310-79FD8E2FE7B2}"/>
              </a:ext>
            </a:extLst>
          </p:cNvPr>
          <p:cNvSpPr txBox="1"/>
          <p:nvPr/>
        </p:nvSpPr>
        <p:spPr>
          <a:xfrm>
            <a:off x="533400" y="6134173"/>
            <a:ext cx="798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b="0" dirty="0" err="1">
                <a:solidFill>
                  <a:srgbClr val="19375B"/>
                </a:solidFill>
              </a:rPr>
              <a:t>Tezak</a:t>
            </a:r>
            <a:r>
              <a:rPr lang="en-US" sz="900" b="0" dirty="0">
                <a:solidFill>
                  <a:srgbClr val="19375B"/>
                </a:solidFill>
              </a:rPr>
              <a:t>, Nikolas, et al. "Integrated coherent </a:t>
            </a:r>
            <a:r>
              <a:rPr lang="en-US" sz="900" b="0" dirty="0" err="1">
                <a:solidFill>
                  <a:srgbClr val="19375B"/>
                </a:solidFill>
              </a:rPr>
              <a:t>Ising</a:t>
            </a:r>
            <a:r>
              <a:rPr lang="en-US" sz="900" b="0" dirty="0">
                <a:solidFill>
                  <a:srgbClr val="19375B"/>
                </a:solidFill>
              </a:rPr>
              <a:t> machines based on self-phase modulation in microring resonators." IEEE Journal of Selected Topics in Quantum Electronics 26.1 (2019): 1-15.</a:t>
            </a:r>
          </a:p>
        </p:txBody>
      </p:sp>
    </p:spTree>
    <p:extLst>
      <p:ext uri="{BB962C8B-B14F-4D97-AF65-F5344CB8AC3E}">
        <p14:creationId xmlns:p14="http://schemas.microsoft.com/office/powerpoint/2010/main" val="1813606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16AD37-9ED2-7CBB-301C-DB229C899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Went back to literature to understand how CIM works</a:t>
            </a:r>
          </a:p>
          <a:p>
            <a:pPr lvl="1"/>
            <a:r>
              <a:rPr lang="en-US" dirty="0"/>
              <a:t>With sub-harmonic injection locking (SHIL), bistable states have a phase difference of 180°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almost any nonlinear self-sustaining oscillators can be applied to realize </a:t>
            </a:r>
            <a:r>
              <a:rPr lang="en-US" dirty="0" err="1"/>
              <a:t>Ising</a:t>
            </a:r>
            <a:r>
              <a:rPr lang="en-US" dirty="0"/>
              <a:t> machine, with logic values encoded in their phases [1]. </a:t>
            </a:r>
          </a:p>
          <a:p>
            <a:pPr lvl="1"/>
            <a:r>
              <a:rPr lang="en-US" dirty="0">
                <a:hlinkClick r:id="rId2"/>
              </a:rPr>
              <a:t>https://www.spiedigitallibrary.org/conference-proceedings-of-spie/11703/117030D/Integrated-coherent-Ising-machines-for-next-generation-optimization-accelerators/10.1117/12.2585839.full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Mapping of NP-hard problems to </a:t>
            </a:r>
            <a:r>
              <a:rPr lang="en-US" dirty="0" err="1"/>
              <a:t>Ising</a:t>
            </a:r>
            <a:r>
              <a:rPr lang="en-US" dirty="0"/>
              <a:t> problem, e.g. Max-cut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151F38-4D9E-CA68-0330-042DF89B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10 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A6395-03A5-F1BF-BFF3-B6CC7B5C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F440E-D9B0-BD1C-BCE5-1D711E08E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BAC05-1B90-31AA-68E3-E497D2BA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409748-3611-4F64-6066-3DEC6A861541}"/>
              </a:ext>
            </a:extLst>
          </p:cNvPr>
          <p:cNvSpPr txBox="1"/>
          <p:nvPr/>
        </p:nvSpPr>
        <p:spPr>
          <a:xfrm>
            <a:off x="756557" y="6140148"/>
            <a:ext cx="76308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[1] Wang,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Tianshi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and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Jaijeet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Roychowdhury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"Oscillator-based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Ising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machine." </a:t>
            </a:r>
            <a:r>
              <a:rPr lang="en-US" sz="1050" b="0" i="1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arXiv</a:t>
            </a:r>
            <a:r>
              <a:rPr lang="en-US" sz="1050" b="0" i="1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preprint arXiv:1709.08102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(2017).</a:t>
            </a:r>
            <a:endParaRPr lang="en-US" sz="1050" dirty="0">
              <a:solidFill>
                <a:srgbClr val="1937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188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18F498-D145-A0BD-4B22-4EC9B0041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200" dirty="0"/>
              <a:t>The MAX-CUT problem on an undirected graph G = (V, E) with an edge weight function w : E → R is one of them, where V and E denote the sets of vertices and edges respectively. The goal of the MAX-CUT problem is to find a cut (S, V \ S) such that the sum of the weight of the edges with one endpoint in S and the other in V \ S is maximized over all possible cuts [8]. Let </a:t>
            </a:r>
            <a:r>
              <a:rPr lang="en-US" sz="2200" dirty="0" err="1"/>
              <a:t>wjl</a:t>
            </a:r>
            <a:r>
              <a:rPr lang="en-US" sz="2200" dirty="0"/>
              <a:t> = </a:t>
            </a:r>
            <a:r>
              <a:rPr lang="en-US" sz="2200" dirty="0" err="1"/>
              <a:t>wlj</a:t>
            </a:r>
            <a:r>
              <a:rPr lang="en-US" sz="2200" dirty="0"/>
              <a:t> be the edge weight if (j, l) ∈ E and </a:t>
            </a:r>
            <a:r>
              <a:rPr lang="en-US" sz="2200" dirty="0" err="1"/>
              <a:t>wjl</a:t>
            </a:r>
            <a:r>
              <a:rPr lang="en-US" sz="2200" dirty="0"/>
              <a:t> = 0 if (j, l) ∈/ E, and </a:t>
            </a:r>
            <a:r>
              <a:rPr lang="en-US" sz="2200" dirty="0" err="1"/>
              <a:t>σj</a:t>
            </a:r>
            <a:r>
              <a:rPr lang="en-US" sz="2200" dirty="0"/>
              <a:t> = +1 if the j-</a:t>
            </a:r>
            <a:r>
              <a:rPr lang="en-US" sz="2200" dirty="0" err="1"/>
              <a:t>th</a:t>
            </a:r>
            <a:r>
              <a:rPr lang="en-US" sz="2200" dirty="0"/>
              <a:t> vertex is in S and </a:t>
            </a:r>
            <a:r>
              <a:rPr lang="en-US" sz="2200" dirty="0" err="1"/>
              <a:t>σj</a:t>
            </a:r>
            <a:r>
              <a:rPr lang="en-US" sz="2200" dirty="0"/>
              <a:t> = −1 if not. The weight of a cut S is thus given by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r>
              <a:rPr lang="en-US" sz="2200" dirty="0" err="1"/>
              <a:t>Wjl</a:t>
            </a:r>
            <a:r>
              <a:rPr lang="en-US" sz="2200" dirty="0">
                <a:sym typeface="Wingdings" panose="05000000000000000000" pitchFamily="2" charset="2"/>
              </a:rPr>
              <a:t>-</a:t>
            </a:r>
            <a:r>
              <a:rPr lang="en-US" sz="2200" dirty="0" err="1">
                <a:sym typeface="Wingdings" panose="05000000000000000000" pitchFamily="2" charset="2"/>
              </a:rPr>
              <a:t>Jjl</a:t>
            </a:r>
            <a:r>
              <a:rPr lang="en-US" sz="2200" dirty="0">
                <a:sym typeface="Wingdings" panose="05000000000000000000" pitchFamily="2" charset="2"/>
              </a:rPr>
              <a:t>, max-cut corresponds to the ground state of </a:t>
            </a:r>
            <a:r>
              <a:rPr lang="en-US" sz="2200" dirty="0" err="1">
                <a:sym typeface="Wingdings" panose="05000000000000000000" pitchFamily="2" charset="2"/>
              </a:rPr>
              <a:t>Ising</a:t>
            </a:r>
            <a:r>
              <a:rPr lang="en-US" sz="2200" dirty="0">
                <a:sym typeface="Wingdings" panose="05000000000000000000" pitchFamily="2" charset="2"/>
              </a:rPr>
              <a:t> problem.</a:t>
            </a:r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75282D-3609-0366-5FD0-70E250150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Max-cut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B614-AC39-664F-BA19-B0CB630E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F9996-2AD4-FB28-B574-1C74EE575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90247-8B21-7ED5-D3F8-0E2EC6C20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1DA3A-A625-01F9-412F-F2E8C84A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024" y="4305024"/>
            <a:ext cx="5681952" cy="8616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D93B9C-A364-9E75-2120-87DC44504DD4}"/>
              </a:ext>
            </a:extLst>
          </p:cNvPr>
          <p:cNvSpPr txBox="1"/>
          <p:nvPr/>
        </p:nvSpPr>
        <p:spPr>
          <a:xfrm>
            <a:off x="500743" y="6185614"/>
            <a:ext cx="814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Wang, </a:t>
            </a:r>
            <a:r>
              <a:rPr lang="en-US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Zhe</a:t>
            </a:r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et al. "Coherent </a:t>
            </a:r>
            <a:r>
              <a:rPr lang="en-US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Ising</a:t>
            </a:r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machine based on degenerate optical parametric oscillators." </a:t>
            </a:r>
            <a:r>
              <a:rPr lang="en-US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Physical Review A</a:t>
            </a:r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88.6 (2013): 063853.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51263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265867-BBFD-14DB-C92C-2CF5DCD89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140950"/>
            <a:ext cx="8642350" cy="4967287"/>
          </a:xfrm>
        </p:spPr>
        <p:txBody>
          <a:bodyPr/>
          <a:lstStyle/>
          <a:p>
            <a:r>
              <a:rPr lang="de-DE" sz="2000" dirty="0"/>
              <a:t>Wrap up the first phase</a:t>
            </a:r>
          </a:p>
          <a:p>
            <a:pPr lvl="1" algn="just"/>
            <a:r>
              <a:rPr lang="en-US" sz="1800" dirty="0"/>
              <a:t>Tried to understand linearity near threshold and the corresponding linear gain in “Integrated Coherent </a:t>
            </a:r>
            <a:r>
              <a:rPr lang="en-US" sz="1800" dirty="0" err="1"/>
              <a:t>Ising</a:t>
            </a:r>
            <a:r>
              <a:rPr lang="en-US" sz="1800" dirty="0"/>
              <a:t> Machines Based on Self-Phase Modulation in </a:t>
            </a:r>
            <a:r>
              <a:rPr lang="en-US" sz="1800" dirty="0" err="1"/>
              <a:t>Microring</a:t>
            </a:r>
            <a:r>
              <a:rPr lang="en-US" sz="1800" dirty="0"/>
              <a:t> Resonators” [1], along with the paper from the same author “A coherent perceptron for all-optical learning” [2].</a:t>
            </a:r>
          </a:p>
          <a:p>
            <a:pPr lvl="1"/>
            <a:r>
              <a:rPr lang="en-US" sz="1800" dirty="0"/>
              <a:t>Validated the linear </a:t>
            </a:r>
            <a:r>
              <a:rPr lang="en-US" sz="1800" dirty="0" err="1"/>
              <a:t>transferfunction</a:t>
            </a:r>
            <a:r>
              <a:rPr lang="en-US" sz="1800" dirty="0"/>
              <a:t> by plotting Fig.4 in [1] (left).</a:t>
            </a:r>
            <a:r>
              <a:rPr lang="de-DE" sz="1800" dirty="0"/>
              <a:t> Code available on https://github.com/AllInCoffee/Playground/tree/main</a:t>
            </a: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9404A-BFDF-5C9D-A1F0-25F02B84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11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5659B-8616-0539-8B4E-2D22E9CF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8E3E-4732-088A-247D-40F03F0CC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2757A-E409-1CA6-CC7C-A7B7E22F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DA16E4-1431-5C46-E1CE-8A7DDAB17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032"/>
          <a:stretch/>
        </p:blipFill>
        <p:spPr bwMode="auto">
          <a:xfrm>
            <a:off x="4139706" y="3340799"/>
            <a:ext cx="4937165" cy="1609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4093FE-4C23-1045-F1B1-18839B0AA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46" y="3340799"/>
            <a:ext cx="3649436" cy="2955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CDDB2-8D4C-904E-9331-E4E5922E531B}"/>
              </a:ext>
            </a:extLst>
          </p:cNvPr>
          <p:cNvSpPr txBox="1"/>
          <p:nvPr/>
        </p:nvSpPr>
        <p:spPr>
          <a:xfrm>
            <a:off x="4645421" y="5198839"/>
            <a:ext cx="3869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b="0" dirty="0">
                <a:solidFill>
                  <a:srgbClr val="19375B"/>
                </a:solidFill>
              </a:rPr>
              <a:t>[1] </a:t>
            </a:r>
            <a:r>
              <a:rPr lang="en-US" sz="900" b="0" dirty="0" err="1">
                <a:solidFill>
                  <a:srgbClr val="19375B"/>
                </a:solidFill>
              </a:rPr>
              <a:t>Tezak</a:t>
            </a:r>
            <a:r>
              <a:rPr lang="en-US" sz="900" b="0" dirty="0">
                <a:solidFill>
                  <a:srgbClr val="19375B"/>
                </a:solidFill>
              </a:rPr>
              <a:t>, Nikolas, et al. "Integrated coherent </a:t>
            </a:r>
            <a:r>
              <a:rPr lang="en-US" sz="900" b="0" dirty="0" err="1">
                <a:solidFill>
                  <a:srgbClr val="19375B"/>
                </a:solidFill>
              </a:rPr>
              <a:t>Ising</a:t>
            </a:r>
            <a:r>
              <a:rPr lang="en-US" sz="900" b="0" dirty="0">
                <a:solidFill>
                  <a:srgbClr val="19375B"/>
                </a:solidFill>
              </a:rPr>
              <a:t> machines based on self-phase modulation in microring resonators." IEEE Journal of Selected Topics in Quantum Electronics 26.1 (2019): 1-15.</a:t>
            </a:r>
          </a:p>
          <a:p>
            <a:r>
              <a:rPr lang="en-US" sz="900" b="0" dirty="0">
                <a:solidFill>
                  <a:srgbClr val="19375B"/>
                </a:solidFill>
              </a:rPr>
              <a:t>[2] </a:t>
            </a:r>
            <a:r>
              <a:rPr lang="en-US" sz="900" b="0" dirty="0" err="1">
                <a:solidFill>
                  <a:srgbClr val="19375B"/>
                </a:solidFill>
              </a:rPr>
              <a:t>Tezak</a:t>
            </a:r>
            <a:r>
              <a:rPr lang="en-US" sz="900" b="0" dirty="0">
                <a:solidFill>
                  <a:srgbClr val="19375B"/>
                </a:solidFill>
              </a:rPr>
              <a:t>, N., Mabuchi, H. A coherent perceptron for all-optical learning. EPJ Quantum Technol. 2, 10 (2015). https://doi.org/10.1140/epjqt/s40507-015-0023-3</a:t>
            </a:r>
          </a:p>
        </p:txBody>
      </p:sp>
    </p:spTree>
    <p:extLst>
      <p:ext uri="{BB962C8B-B14F-4D97-AF65-F5344CB8AC3E}">
        <p14:creationId xmlns:p14="http://schemas.microsoft.com/office/powerpoint/2010/main" val="4285196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774C2A-A865-0715-F71A-47589E906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12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CF19C-2BBC-533D-CB40-ADFA6B854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00673-49E6-24D9-DCB0-08148E8DB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AEE50-2798-99B6-3376-0A980A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17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83900E-D905-73F8-91CE-D77B2DD34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altLang="zh-CN" dirty="0"/>
              <a:t>ummarize the first phase</a:t>
            </a:r>
          </a:p>
          <a:p>
            <a:r>
              <a:rPr lang="en-US" dirty="0"/>
              <a:t>P</a:t>
            </a:r>
            <a:r>
              <a:rPr lang="en-US" altLang="zh-CN" dirty="0"/>
              <a:t>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1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6589AA-00BD-C960-3487-4F7965310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TSP </a:t>
            </a:r>
            <a:r>
              <a:rPr lang="en-US" altLang="zh-CN" dirty="0"/>
              <a:t>formulation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6AB08-3258-9741-ECF4-1E64783C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13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EF331-5DE3-499A-A8B4-FE73ACDC7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A3A15-5512-9E7C-8A25-9F3A186FF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8E753-713F-1DF7-9D54-91E35B009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F29B8E-6DA8-8CAD-E8B4-2A2E4EEE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259" y="1777700"/>
            <a:ext cx="5239481" cy="1038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8C69FC-C2FB-FF7E-F277-1B749BD64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785" y="3013898"/>
            <a:ext cx="4134427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18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F1275A-4697-D4A2-9DE8-34416B90BD95}"/>
              </a:ext>
            </a:extLst>
          </p:cNvPr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dirty="0"/>
              <a:t> L</a:t>
            </a:r>
            <a:r>
              <a:rPr lang="en-US" altLang="zh-CN" dirty="0"/>
              <a:t>iterature review on state-of-the-art </a:t>
            </a:r>
            <a:r>
              <a:rPr lang="en-US" dirty="0"/>
              <a:t>Kerr Parametric Oscillator (KPO) </a:t>
            </a:r>
            <a:r>
              <a:rPr lang="en-US" altLang="zh-CN" dirty="0"/>
              <a:t>b</a:t>
            </a:r>
            <a:r>
              <a:rPr lang="en-US" dirty="0"/>
              <a:t>ased </a:t>
            </a:r>
            <a:r>
              <a:rPr lang="en-US" dirty="0" err="1"/>
              <a:t>Ising</a:t>
            </a:r>
            <a:r>
              <a:rPr lang="en-US" dirty="0"/>
              <a:t> </a:t>
            </a:r>
            <a:r>
              <a:rPr lang="en-US" altLang="zh-CN" dirty="0"/>
              <a:t>m</a:t>
            </a:r>
            <a:r>
              <a:rPr lang="en-US" dirty="0"/>
              <a:t>achines</a:t>
            </a:r>
          </a:p>
          <a:p>
            <a:pPr lvl="1"/>
            <a:r>
              <a:rPr lang="en-US" sz="2400" dirty="0"/>
              <a:t>Objectives </a:t>
            </a:r>
          </a:p>
          <a:p>
            <a:pPr lvl="2"/>
            <a:r>
              <a:rPr lang="en-US" sz="2000" dirty="0"/>
              <a:t>To find a more accurate model for mapping into </a:t>
            </a:r>
            <a:r>
              <a:rPr lang="en-US" sz="2000" dirty="0" err="1"/>
              <a:t>Ising</a:t>
            </a:r>
            <a:r>
              <a:rPr lang="en-US" sz="2000" dirty="0"/>
              <a:t> problems</a:t>
            </a:r>
          </a:p>
          <a:p>
            <a:pPr lvl="3"/>
            <a:r>
              <a:rPr lang="en-US" sz="2000" dirty="0"/>
              <a:t>Add noise or thermal </a:t>
            </a:r>
            <a:r>
              <a:rPr lang="en-US" sz="2000" dirty="0" err="1"/>
              <a:t>flucturation</a:t>
            </a:r>
            <a:r>
              <a:rPr lang="en-US" sz="2000" dirty="0"/>
              <a:t> (error correction)</a:t>
            </a:r>
          </a:p>
          <a:p>
            <a:pPr lvl="3"/>
            <a:r>
              <a:rPr lang="en-US" sz="2000" dirty="0"/>
              <a:t>Increase order of nonlinearity in cost function </a:t>
            </a:r>
          </a:p>
          <a:p>
            <a:pPr lvl="3"/>
            <a:r>
              <a:rPr lang="en-US" sz="2000" dirty="0"/>
              <a:t>Add external magnetic field </a:t>
            </a:r>
          </a:p>
          <a:p>
            <a:pPr lvl="2"/>
            <a:r>
              <a:rPr lang="en-US" sz="2000" dirty="0"/>
              <a:t>To compute faster</a:t>
            </a:r>
          </a:p>
          <a:p>
            <a:pPr lvl="3"/>
            <a:r>
              <a:rPr lang="en-US" sz="2000" dirty="0"/>
              <a:t>Optimize the model for less computing complexity</a:t>
            </a:r>
          </a:p>
          <a:p>
            <a:pPr lvl="3"/>
            <a:r>
              <a:rPr lang="en-US" sz="2000" dirty="0"/>
              <a:t>Reduce bits required for coupling strength</a:t>
            </a:r>
          </a:p>
          <a:p>
            <a:pPr lvl="2"/>
            <a:r>
              <a:rPr lang="en-US" sz="2000" dirty="0"/>
              <a:t>To be more compact / to scale </a:t>
            </a:r>
          </a:p>
          <a:p>
            <a:pPr lvl="3"/>
            <a:r>
              <a:rPr lang="en-US" sz="2000" dirty="0"/>
              <a:t>Reduce power consumption </a:t>
            </a:r>
          </a:p>
          <a:p>
            <a:pPr lvl="3"/>
            <a:r>
              <a:rPr lang="en-US" sz="2000" dirty="0"/>
              <a:t>Reduce footprint </a:t>
            </a:r>
          </a:p>
          <a:p>
            <a:pPr lvl="2"/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943A22-1171-E601-56DE-95F53C14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14-15 Literature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519E3-30F8-F0B4-F50C-FB2ECBABF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D0886-DB1A-121E-E554-5C7AECF16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19102-4CE5-EC50-78D8-7F5013630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3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C4A47EB-C204-E314-03F2-BE2625542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C9E5547D-28DE-21E0-DB8F-19A528AD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altLang="zh-CN" dirty="0"/>
              <a:t>utline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CCF75-0E58-3332-B9AE-459230588E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fld id="{5C914FEA-A00B-4EE3-9815-260C78B275ED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FFF3D-C41C-0B40-BF6F-143953FD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71A97-8406-1923-ABE2-D29DFE18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2697313F-D866-4554-955F-25FA0D5B90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673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EB5EAB9-8DEF-2D12-37F2-22C55C700D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825" y="1389063"/>
                <a:ext cx="8642350" cy="4967287"/>
              </a:xfrm>
            </p:spPr>
            <p:txBody>
              <a:bodyPr/>
              <a:lstStyle/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Advantage: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Scaling</a:t>
                </a:r>
                <a:r>
                  <a:rPr lang="en-US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Disadvantage: </a:t>
                </a:r>
                <a:r>
                  <a:rPr lang="en-US" sz="1800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bulky</a:t>
                </a: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amplitude homogeneity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error correction through optimization of model with external magnetic field and addition of noise</a:t>
                </a:r>
                <a:endParaRPr lang="en-US" sz="1800" b="1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NTT G</a:t>
                </a:r>
                <a:r>
                  <a:rPr lang="en-US" altLang="zh-CN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roup</a:t>
                </a:r>
                <a:endParaRPr lang="en-US" sz="1800" b="1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R="0" lv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Simulating 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 spins in external magnetic fields with a network of degenerate optical parametric oscillators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(2020) : model with external field 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100,000-spin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 machine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(2021): scaling with time multiplexing </a:t>
                </a: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Yamamoto G</a:t>
                </a:r>
                <a:r>
                  <a:rPr lang="en-US" altLang="zh-CN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roup</a:t>
                </a: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Effect of Coupling Discretization on Coherent-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-Machine-Implemented Hopfield Model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(2023):</a:t>
                </a:r>
                <a:r>
                  <a:rPr lang="zh-CN" alt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reduce the number of bits of coupling strength</a:t>
                </a: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Yamamoto, NTT and </a:t>
                </a:r>
                <a:r>
                  <a:rPr lang="en-US" sz="1800" b="1" kern="100" dirty="0" err="1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Standford</a:t>
                </a: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5"/>
                  </a:rPr>
                  <a:t>Skew-Gaussian model of small-photon-number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5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5"/>
                  </a:rPr>
                  <a:t> machines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(2024): control of amplitude homogeneity,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US" sz="1800" i="1" smtClean="0">
                                <a:solidFill>
                                  <a:srgbClr val="836967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0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DOPOs + two third-order fluctuation products </a:t>
                </a: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EB5EAB9-8DEF-2D12-37F2-22C55C700D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1389063"/>
                <a:ext cx="8642350" cy="4967287"/>
              </a:xfrm>
              <a:blipFill>
                <a:blip r:embed="rId6"/>
                <a:stretch>
                  <a:fillRect l="-1622" t="-123" r="-917" b="-1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86ADAA7-7199-17BC-746B-AA5AB195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DOPO Based CIM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3FF1E-33C8-875F-BD5A-6F2FFE4D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CB2F7-2756-3C53-CA13-CF331292A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F37FC-3955-42CF-8B1B-C2275A39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06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181636-F5E1-6E0D-4866-B8CB566E34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Yamamoto, NTT and </a:t>
                </a:r>
                <a:r>
                  <a:rPr lang="en-US" sz="1800" b="1" kern="100" dirty="0" err="1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Standford</a:t>
                </a: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Mean-field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 machines with artificial Zeeman terms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(2023): </a:t>
                </a:r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implementation of Zeeman terms (external magnetic field) within Mean-Field CIM (MF-CIM) models, improving performance of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CIM with chaotic amplitude control in 2022 (Control of amplitude homogeneity in coherent </a:t>
                </a:r>
                <a:r>
                  <a:rPr lang="en-US" sz="1800" kern="100" dirty="0" err="1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ising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machines with artificial </a:t>
                </a:r>
                <a:r>
                  <a:rPr lang="en-US" sz="1800" kern="100" dirty="0" err="1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zeeman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terms (2022)). </a:t>
                </a:r>
                <a:endParaRPr lang="en-US" sz="1800" u="sng" kern="100" dirty="0">
                  <a:solidFill>
                    <a:srgbClr val="467886"/>
                  </a:solidFill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  <a:hlinkClick r:id="rId3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Skew-Gaussian model of small-photon-number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 machines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(2024): control of amplitude homogeneity,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US" sz="1800" i="1" smtClean="0">
                                <a:solidFill>
                                  <a:srgbClr val="836967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0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DOPOs + two third-order fluctuation products </a:t>
                </a: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Dynamic Anisotropic Smoothing for Noisy Derivative-Free Optimization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(2024) : improve tunning of parameters in CIM with chaotic amplitude control ((</a:t>
                </a:r>
                <a:r>
                  <a:rPr lang="en-US" sz="1800" kern="100" dirty="0" err="1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Leleu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et al., 2019) using </a:t>
                </a:r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DAS (dynamic anisotropic smoothing) algorithm, which is used for derivative-free optimization.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181636-F5E1-6E0D-4866-B8CB566E34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4CC708-A0D4-1FAE-ACFE-5B332DAF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4BCCE-917E-ED8B-F4C2-2B3CD8C8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8BFC8-3669-D4EA-206C-227BDD946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55807-5AEC-BB07-372D-C9623DE54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21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FC5609-B775-C784-74A9-F5F604353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Advantages: </a:t>
            </a:r>
            <a:r>
              <a:rPr lang="en-US" sz="1800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fast, low cost, mitigating amplitude inhomogeneity, compact</a:t>
            </a:r>
          </a:p>
          <a:p>
            <a:pPr marL="0" indent="0"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Disadvantages: </a:t>
            </a:r>
            <a:r>
              <a:rPr lang="en-US" sz="1800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periodic transfer function due to the Mach-Zehnder interferometer is an approximation of CIM polynomial model </a:t>
            </a:r>
          </a:p>
          <a:p>
            <a:pPr marL="0" indent="0"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Applied Physics Research Group, Vrije Universiteit Brussel (VUB)</a:t>
            </a:r>
            <a:endParaRPr lang="en-US" sz="1800" u="sng" kern="100" dirty="0">
              <a:solidFill>
                <a:srgbClr val="467886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  <a:hlinkClick r:id="rId2"/>
            </a:endParaRPr>
          </a:p>
          <a:p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A poor man’s coherent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 machine based on opto-electronic feedback systems for solving optimization problems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(2019)</a:t>
            </a:r>
          </a:p>
          <a:p>
            <a:pPr marL="0" marR="0" indent="0">
              <a:lnSpc>
                <a:spcPct val="115000"/>
              </a:lnSpc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Hewlett Packard Labs (HP Labs), Belgium 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Tunable coherent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 machines with fifth-order nonlinearity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(2024): a fifth-order nonlinearity to have more hyperparameters and a large noise regime to facilitate exploration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Integrated Coherent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Machines Based on Self-Phase Modulation in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Microring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Resonators (2019)</a:t>
            </a:r>
            <a:endParaRPr lang="en-US" sz="16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VUB + HP Labs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Order-of-magnitude differences in computational performance of analog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 machines induced by the choice of nonlinearity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(2021): higher order helps solve optimization problems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Compact and inexpensive photonic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 machines based on optoelectronic oscillators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(2021): comparison of OEO-based and DOPO-based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Ising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machines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9C09C7-4D33-1BE2-F355-CC9B07D2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484253" cy="647700"/>
          </a:xfrm>
        </p:spPr>
        <p:txBody>
          <a:bodyPr/>
          <a:lstStyle/>
          <a:p>
            <a:r>
              <a:rPr lang="en-US" sz="2400" dirty="0"/>
              <a:t>Opto-electronic Oscillator (OEO) Based </a:t>
            </a:r>
            <a:r>
              <a:rPr lang="en-US" sz="2400" dirty="0" err="1"/>
              <a:t>Ising</a:t>
            </a:r>
            <a:r>
              <a:rPr lang="en-US" sz="2400" dirty="0"/>
              <a:t> Machine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75D0A-8EC1-EB20-B087-0531A0D2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ED5FA-ACAA-154C-7839-87E277382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24053-B106-452D-E424-4E050A7E6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44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B85E8E-4B30-7F2E-ED4B-964A878F2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Columbia University + Cornell University</a:t>
            </a:r>
            <a:endParaRPr lang="en-US" sz="1800" kern="100" dirty="0">
              <a:solidFill>
                <a:srgbClr val="070064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Demonstration of chip-based coupled degenerate optical parametric oscillators for realizing a nanophotonic spin-glass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(2020)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Korea Advanced Institute of Science and Technology, KAIST + Daegu-</a:t>
            </a:r>
            <a:r>
              <a:rPr lang="en-US" sz="1800" b="1" kern="100" dirty="0" err="1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Gyeongbuk</a:t>
            </a:r>
            <a:r>
              <a:rPr lang="en-US" sz="1800" b="1" kern="100" dirty="0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Institute of Science and Technology, DGIST, Korea</a:t>
            </a:r>
            <a:endParaRPr lang="en-US" sz="1800" kern="100" dirty="0">
              <a:solidFill>
                <a:srgbClr val="070064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Low Power Coherent </a:t>
            </a:r>
            <a:r>
              <a:rPr lang="en-US" sz="18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Ising</a:t>
            </a: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 Machine Based on Mechanical Kerr Nonlinearity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(2023)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E9A47B-38CC-B10A-91AB-3CDE3DF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Integrated Kerr </a:t>
            </a:r>
            <a:r>
              <a:rPr lang="en-US" dirty="0" err="1"/>
              <a:t>Ising</a:t>
            </a:r>
            <a:r>
              <a:rPr lang="en-US" dirty="0"/>
              <a:t> Machines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A6AA7-9353-4B1A-018E-DAF767FD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88784-74C5-A3CF-6812-B3D0E4D2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CB801-75CA-FC75-1EBD-62796DB5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30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664CC7-0E2B-C9E8-7253-2EF17B887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Literature reading</a:t>
            </a:r>
          </a:p>
          <a:p>
            <a:pPr lvl="1"/>
            <a:r>
              <a:rPr lang="en-US" dirty="0"/>
              <a:t>On the modeling of thermal and free carrier nonlinearities in silicon-on-insulator </a:t>
            </a:r>
            <a:r>
              <a:rPr lang="en-US" dirty="0" err="1"/>
              <a:t>microring</a:t>
            </a:r>
            <a:r>
              <a:rPr lang="en-US" dirty="0"/>
              <a:t> resonators</a:t>
            </a:r>
          </a:p>
          <a:p>
            <a:pPr lvl="1"/>
            <a:r>
              <a:rPr lang="en-US" dirty="0"/>
              <a:t>Thermo-Optic </a:t>
            </a:r>
            <a:r>
              <a:rPr lang="en-US" altLang="zh-CN" dirty="0" err="1"/>
              <a:t>m</a:t>
            </a:r>
            <a:r>
              <a:rPr lang="en-US" dirty="0" err="1"/>
              <a:t>ultistability</a:t>
            </a:r>
            <a:r>
              <a:rPr lang="en-US" dirty="0"/>
              <a:t> and relaxation in silicon </a:t>
            </a:r>
            <a:r>
              <a:rPr lang="en-US" dirty="0" err="1"/>
              <a:t>microring</a:t>
            </a:r>
            <a:r>
              <a:rPr lang="en-US" dirty="0"/>
              <a:t> resonators with lateral diodes - Appendix B</a:t>
            </a:r>
          </a:p>
          <a:p>
            <a:pPr lvl="1"/>
            <a:r>
              <a:rPr lang="en-US" dirty="0"/>
              <a:t>Conditions for Parametric and Free-Carrier Oscillation in Silicon Ring Cavities - V</a:t>
            </a:r>
          </a:p>
          <a:p>
            <a:pPr lvl="1"/>
            <a:r>
              <a:rPr lang="en-US" dirty="0"/>
              <a:t>Measurement with Pump and probe technique, modelling with experimental modeling through fitting and finite-element model (FEM)</a:t>
            </a:r>
          </a:p>
          <a:p>
            <a:pPr lvl="1"/>
            <a:endParaRPr lang="en-US" dirty="0"/>
          </a:p>
          <a:p>
            <a:r>
              <a:rPr lang="de-DE" altLang="zh-CN" sz="2000" dirty="0"/>
              <a:t>Refractive index variation due to </a:t>
            </a:r>
          </a:p>
          <a:p>
            <a:pPr marL="0" indent="0">
              <a:buNone/>
            </a:pPr>
            <a:r>
              <a:rPr lang="zh-CN" altLang="en-US" sz="2000" dirty="0"/>
              <a:t>    → </a:t>
            </a:r>
            <a:r>
              <a:rPr lang="en-US" altLang="zh-CN" sz="2000" dirty="0"/>
              <a:t>free carrier dispersion (FCD) </a:t>
            </a:r>
            <a:r>
              <a:rPr lang="en-US" altLang="zh-CN" sz="2000" dirty="0">
                <a:sym typeface="Wingdings" panose="05000000000000000000" pitchFamily="2" charset="2"/>
              </a:rPr>
              <a:t> extra loss 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</a:t>
            </a:r>
            <a:r>
              <a:rPr lang="zh-CN" altLang="en-US" sz="2000" dirty="0"/>
              <a:t>→ </a:t>
            </a:r>
            <a:r>
              <a:rPr lang="de-DE" altLang="zh-CN" sz="2000" dirty="0"/>
              <a:t>the </a:t>
            </a:r>
            <a:r>
              <a:rPr lang="en-US" altLang="zh-CN" sz="2000" dirty="0"/>
              <a:t>temperature variation (thermal-optic (TO))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2AD15-BE9B-B79F-13FC-EA75B51B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16: Free Carrier and Thermal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1B8F4-801A-9AF8-13DA-238FBCF1A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1E76A-E0F9-E9B6-1B41-848B64A71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B000B-0C35-A5BC-C931-43B24C56A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09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EB2A44-C849-0EF8-79D7-181583D60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892" y="1386583"/>
            <a:ext cx="3458058" cy="14098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183B44-C840-57ED-8D91-B8D371EC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8131176" cy="647700"/>
          </a:xfrm>
        </p:spPr>
        <p:txBody>
          <a:bodyPr/>
          <a:lstStyle/>
          <a:p>
            <a:r>
              <a:rPr lang="en-US" sz="2500" dirty="0"/>
              <a:t>The Temporal Dynamics of SOI </a:t>
            </a:r>
            <a:r>
              <a:rPr lang="en-US" sz="2500" dirty="0" err="1"/>
              <a:t>M</a:t>
            </a:r>
            <a:r>
              <a:rPr lang="en-US" altLang="zh-CN" sz="2500" dirty="0" err="1"/>
              <a:t>icroresonator</a:t>
            </a:r>
            <a:r>
              <a:rPr lang="en-US" altLang="zh-CN" sz="2500" dirty="0"/>
              <a:t> </a:t>
            </a:r>
            <a:br>
              <a:rPr lang="en-US" altLang="zh-CN" sz="2500" dirty="0"/>
            </a:br>
            <a:r>
              <a:rPr lang="en-US" altLang="zh-CN" sz="2500" dirty="0"/>
              <a:t>Self-pulsing</a:t>
            </a:r>
            <a:endParaRPr lang="en-US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32A02-BCBC-342F-5838-4D2A9C19D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50E58-92CC-C18F-7F90-212D2B3BA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04AAD-59D4-BED4-4DDA-919006AB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2A9F0-2030-4826-E3F5-666636A84E3A}"/>
              </a:ext>
            </a:extLst>
          </p:cNvPr>
          <p:cNvSpPr txBox="1"/>
          <p:nvPr/>
        </p:nvSpPr>
        <p:spPr>
          <a:xfrm>
            <a:off x="136781" y="1562100"/>
            <a:ext cx="26484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19375B"/>
                </a:solidFill>
              </a:rPr>
              <a:t>T</a:t>
            </a:r>
            <a:r>
              <a:rPr lang="en-US" altLang="zh-CN" sz="1600" b="0" dirty="0">
                <a:solidFill>
                  <a:srgbClr val="19375B"/>
                </a:solidFill>
              </a:rPr>
              <a:t>he internal energy of MR:</a:t>
            </a:r>
          </a:p>
          <a:p>
            <a:endParaRPr lang="en-US" sz="1600" dirty="0">
              <a:solidFill>
                <a:srgbClr val="19375B"/>
              </a:solidFill>
            </a:endParaRPr>
          </a:p>
          <a:p>
            <a:endParaRPr lang="en-US" sz="1600" dirty="0">
              <a:solidFill>
                <a:srgbClr val="19375B"/>
              </a:solidFill>
            </a:endParaRPr>
          </a:p>
          <a:p>
            <a:r>
              <a:rPr lang="en-US" sz="1600" b="0" dirty="0">
                <a:solidFill>
                  <a:srgbClr val="19375B"/>
                </a:solidFill>
              </a:rPr>
              <a:t>The free carrier population:</a:t>
            </a:r>
          </a:p>
          <a:p>
            <a:endParaRPr lang="en-US" sz="1600" dirty="0">
              <a:solidFill>
                <a:srgbClr val="19375B"/>
              </a:solidFill>
            </a:endParaRPr>
          </a:p>
          <a:p>
            <a:endParaRPr lang="en-US" sz="1600" dirty="0">
              <a:solidFill>
                <a:srgbClr val="19375B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F3B405-A24C-69AD-E4D6-08F8691A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80" b="60000"/>
          <a:stretch/>
        </p:blipFill>
        <p:spPr>
          <a:xfrm>
            <a:off x="160355" y="4651160"/>
            <a:ext cx="3396423" cy="80021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4EC97EC-CF65-3CCB-4F00-0E3CC7D91206}"/>
              </a:ext>
            </a:extLst>
          </p:cNvPr>
          <p:cNvSpPr/>
          <p:nvPr/>
        </p:nvSpPr>
        <p:spPr bwMode="auto">
          <a:xfrm>
            <a:off x="2856709" y="4978868"/>
            <a:ext cx="372266" cy="194049"/>
          </a:xfrm>
          <a:prstGeom prst="rightArrow">
            <a:avLst/>
          </a:prstGeom>
          <a:solidFill>
            <a:srgbClr val="33339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D49665-F3F4-EE9D-7FBA-1AB699EAF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75" y="4695972"/>
            <a:ext cx="5353797" cy="8002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DC7B74-E98D-A918-3638-BD448801C6F2}"/>
              </a:ext>
            </a:extLst>
          </p:cNvPr>
          <p:cNvSpPr txBox="1"/>
          <p:nvPr/>
        </p:nvSpPr>
        <p:spPr>
          <a:xfrm>
            <a:off x="160354" y="2943026"/>
            <a:ext cx="26963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19375B"/>
                </a:solidFill>
              </a:rPr>
              <a:t>The normalized resonance shift induced by </a:t>
            </a:r>
            <a:r>
              <a:rPr lang="en-US" altLang="zh-CN" sz="1600" b="0" dirty="0">
                <a:solidFill>
                  <a:srgbClr val="19375B"/>
                </a:solidFill>
              </a:rPr>
              <a:t>ΔT and ΔN</a:t>
            </a:r>
            <a:r>
              <a:rPr lang="en-US" sz="1600" b="0" dirty="0">
                <a:solidFill>
                  <a:srgbClr val="19375B"/>
                </a:solidFill>
              </a:rPr>
              <a:t>:</a:t>
            </a:r>
          </a:p>
          <a:p>
            <a:endParaRPr lang="en-US" sz="1600" b="0" dirty="0">
              <a:solidFill>
                <a:srgbClr val="19375B"/>
              </a:solidFill>
            </a:endParaRPr>
          </a:p>
          <a:p>
            <a:r>
              <a:rPr lang="en-US" sz="1600" b="0" dirty="0">
                <a:solidFill>
                  <a:srgbClr val="19375B"/>
                </a:solidFill>
              </a:rPr>
              <a:t>The </a:t>
            </a:r>
            <a:r>
              <a:rPr lang="en-US" altLang="zh-CN" sz="1600" b="0" dirty="0">
                <a:solidFill>
                  <a:srgbClr val="19375B"/>
                </a:solidFill>
              </a:rPr>
              <a:t>rate of int</a:t>
            </a:r>
            <a:r>
              <a:rPr lang="de-DE" altLang="zh-CN" sz="1600" b="0" dirty="0">
                <a:solidFill>
                  <a:srgbClr val="19375B"/>
                </a:solidFill>
              </a:rPr>
              <a:t>. and ext. </a:t>
            </a:r>
            <a:r>
              <a:rPr lang="en-US" altLang="zh-CN" sz="1600" b="0" dirty="0">
                <a:solidFill>
                  <a:srgbClr val="19375B"/>
                </a:solidFill>
              </a:rPr>
              <a:t>loss</a:t>
            </a:r>
            <a:r>
              <a:rPr lang="zh-CN" altLang="en-US" sz="1600" b="0" dirty="0">
                <a:solidFill>
                  <a:srgbClr val="19375B"/>
                </a:solidFill>
              </a:rPr>
              <a:t>：</a:t>
            </a:r>
            <a:endParaRPr lang="en-US" sz="1600" b="0" dirty="0">
              <a:solidFill>
                <a:srgbClr val="19375B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A8E906-2EC4-C3B4-7B25-4CC3B24627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326"/>
          <a:stretch/>
        </p:blipFill>
        <p:spPr>
          <a:xfrm>
            <a:off x="3180559" y="2834949"/>
            <a:ext cx="3743847" cy="1193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B09885-589B-2A4D-9CEC-C718BC3FA7CE}"/>
              </a:ext>
            </a:extLst>
          </p:cNvPr>
          <p:cNvSpPr txBox="1"/>
          <p:nvPr/>
        </p:nvSpPr>
        <p:spPr>
          <a:xfrm>
            <a:off x="160355" y="4343409"/>
            <a:ext cx="67283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9375B"/>
                </a:solidFill>
              </a:rPr>
              <a:t>The differential temperature with the cladding ∆T: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5A7C4B-2A6B-51BC-7302-70EEB6A164BB}"/>
              </a:ext>
            </a:extLst>
          </p:cNvPr>
          <p:cNvSpPr txBox="1"/>
          <p:nvPr/>
        </p:nvSpPr>
        <p:spPr>
          <a:xfrm>
            <a:off x="3375372" y="5510193"/>
            <a:ext cx="5061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19375B"/>
                </a:solidFill>
              </a:rPr>
              <a:t>W</a:t>
            </a:r>
            <a:r>
              <a:rPr lang="en-US" altLang="zh-CN" sz="1400" b="0" dirty="0">
                <a:solidFill>
                  <a:srgbClr val="19375B"/>
                </a:solidFill>
              </a:rPr>
              <a:t>hen the </a:t>
            </a:r>
            <a:r>
              <a:rPr lang="en-US" sz="1400" b="0" dirty="0">
                <a:solidFill>
                  <a:srgbClr val="19375B"/>
                </a:solidFill>
              </a:rPr>
              <a:t>temperature profile in the surroundings of the MR is</a:t>
            </a:r>
          </a:p>
          <a:p>
            <a:r>
              <a:rPr lang="en-US" sz="1400" b="0" dirty="0">
                <a:solidFill>
                  <a:srgbClr val="19375B"/>
                </a:solidFill>
              </a:rPr>
              <a:t>not spatially uniform</a:t>
            </a:r>
            <a:r>
              <a:rPr lang="de-DE" sz="1400" b="0" dirty="0">
                <a:solidFill>
                  <a:srgbClr val="19375B"/>
                </a:solidFill>
              </a:rPr>
              <a:t>.</a:t>
            </a:r>
            <a:endParaRPr lang="en-US" sz="1400" b="0" dirty="0">
              <a:solidFill>
                <a:srgbClr val="19375B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1CD66-E863-B97B-4779-6806A81DCE1B}"/>
              </a:ext>
            </a:extLst>
          </p:cNvPr>
          <p:cNvSpPr txBox="1"/>
          <p:nvPr/>
        </p:nvSpPr>
        <p:spPr>
          <a:xfrm>
            <a:off x="206374" y="6033083"/>
            <a:ext cx="8731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 err="1">
                <a:solidFill>
                  <a:srgbClr val="19375B"/>
                </a:solidFill>
              </a:rPr>
              <a:t>Borghi</a:t>
            </a:r>
            <a:r>
              <a:rPr lang="en-US" sz="1000" b="0" dirty="0">
                <a:solidFill>
                  <a:srgbClr val="19375B"/>
                </a:solidFill>
              </a:rPr>
              <a:t>, M., </a:t>
            </a:r>
            <a:r>
              <a:rPr lang="en-US" sz="1000" b="0" dirty="0" err="1">
                <a:solidFill>
                  <a:srgbClr val="19375B"/>
                </a:solidFill>
              </a:rPr>
              <a:t>Bazzanella</a:t>
            </a:r>
            <a:r>
              <a:rPr lang="en-US" sz="1000" b="0" dirty="0">
                <a:solidFill>
                  <a:srgbClr val="19375B"/>
                </a:solidFill>
              </a:rPr>
              <a:t>, D., </a:t>
            </a:r>
            <a:r>
              <a:rPr lang="en-US" sz="1000" b="0" dirty="0" err="1">
                <a:solidFill>
                  <a:srgbClr val="19375B"/>
                </a:solidFill>
              </a:rPr>
              <a:t>Mancinelli</a:t>
            </a:r>
            <a:r>
              <a:rPr lang="en-US" sz="1000" b="0" dirty="0">
                <a:solidFill>
                  <a:srgbClr val="19375B"/>
                </a:solidFill>
              </a:rPr>
              <a:t>, M. and Pavesi, L., 2021. On the modeling of thermal and free carrier nonlinearities in silicon-on-insulator </a:t>
            </a:r>
            <a:r>
              <a:rPr lang="en-US" sz="1000" b="0" dirty="0" err="1">
                <a:solidFill>
                  <a:srgbClr val="19375B"/>
                </a:solidFill>
              </a:rPr>
              <a:t>microring</a:t>
            </a:r>
            <a:r>
              <a:rPr lang="en-US" sz="1000" b="0" dirty="0">
                <a:solidFill>
                  <a:srgbClr val="19375B"/>
                </a:solidFill>
              </a:rPr>
              <a:t> resonators. Optics Express, 29(3), pp.4363-4377.</a:t>
            </a:r>
          </a:p>
        </p:txBody>
      </p:sp>
    </p:spTree>
    <p:extLst>
      <p:ext uri="{BB962C8B-B14F-4D97-AF65-F5344CB8AC3E}">
        <p14:creationId xmlns:p14="http://schemas.microsoft.com/office/powerpoint/2010/main" val="3283114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12A7FF-9714-E73A-50AC-0A1D3E08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C9652-A368-7250-8F7D-592AC2C5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9218D-F58C-E197-5BBE-4C307C11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6FCBF-74A8-3137-1031-17FEDC14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DB2D8-37DD-E990-09CE-8CAB8DC2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50" y="885112"/>
            <a:ext cx="6148499" cy="5087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A6B691-12FA-E83C-0F62-64BD398CF34A}"/>
              </a:ext>
            </a:extLst>
          </p:cNvPr>
          <p:cNvSpPr txBox="1"/>
          <p:nvPr/>
        </p:nvSpPr>
        <p:spPr>
          <a:xfrm>
            <a:off x="206374" y="6033083"/>
            <a:ext cx="8731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 err="1">
                <a:solidFill>
                  <a:srgbClr val="19375B"/>
                </a:solidFill>
              </a:rPr>
              <a:t>Borghi</a:t>
            </a:r>
            <a:r>
              <a:rPr lang="en-US" sz="1000" b="0" dirty="0">
                <a:solidFill>
                  <a:srgbClr val="19375B"/>
                </a:solidFill>
              </a:rPr>
              <a:t>, M., </a:t>
            </a:r>
            <a:r>
              <a:rPr lang="en-US" sz="1000" b="0" dirty="0" err="1">
                <a:solidFill>
                  <a:srgbClr val="19375B"/>
                </a:solidFill>
              </a:rPr>
              <a:t>Bazzanella</a:t>
            </a:r>
            <a:r>
              <a:rPr lang="en-US" sz="1000" b="0" dirty="0">
                <a:solidFill>
                  <a:srgbClr val="19375B"/>
                </a:solidFill>
              </a:rPr>
              <a:t>, D., </a:t>
            </a:r>
            <a:r>
              <a:rPr lang="en-US" sz="1000" b="0" dirty="0" err="1">
                <a:solidFill>
                  <a:srgbClr val="19375B"/>
                </a:solidFill>
              </a:rPr>
              <a:t>Mancinelli</a:t>
            </a:r>
            <a:r>
              <a:rPr lang="en-US" sz="1000" b="0" dirty="0">
                <a:solidFill>
                  <a:srgbClr val="19375B"/>
                </a:solidFill>
              </a:rPr>
              <a:t>, M. and Pavesi, L., 2021. On the modeling of thermal and free carrier nonlinearities in silicon-on-insulator </a:t>
            </a:r>
            <a:r>
              <a:rPr lang="en-US" sz="1000" b="0" dirty="0" err="1">
                <a:solidFill>
                  <a:srgbClr val="19375B"/>
                </a:solidFill>
              </a:rPr>
              <a:t>microring</a:t>
            </a:r>
            <a:r>
              <a:rPr lang="en-US" sz="1000" b="0" dirty="0">
                <a:solidFill>
                  <a:srgbClr val="19375B"/>
                </a:solidFill>
              </a:rPr>
              <a:t> resonators. Optics Express, 29(3), pp.4363-4377.</a:t>
            </a:r>
          </a:p>
        </p:txBody>
      </p:sp>
    </p:spTree>
    <p:extLst>
      <p:ext uri="{BB962C8B-B14F-4D97-AF65-F5344CB8AC3E}">
        <p14:creationId xmlns:p14="http://schemas.microsoft.com/office/powerpoint/2010/main" val="1409895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43F9C8-0618-94F4-258A-2B05DE61B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coupling of FC dynamics and thermal optic effect (TOE):</a:t>
            </a:r>
          </a:p>
          <a:p>
            <a:pPr lvl="1"/>
            <a:r>
              <a:rPr lang="en-US" dirty="0"/>
              <a:t>active free-carrier removal increases TO nonlinearity caused by Joule heating </a:t>
            </a:r>
          </a:p>
          <a:p>
            <a:pPr lvl="1"/>
            <a:r>
              <a:rPr lang="en-US" dirty="0"/>
              <a:t>Logarithmic time dependence of temperature deflection: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656106-5790-4AF9-CCF3-4E67A0D2A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216775" cy="647700"/>
          </a:xfrm>
        </p:spPr>
        <p:txBody>
          <a:bodyPr/>
          <a:lstStyle/>
          <a:p>
            <a:r>
              <a:rPr lang="en-US" sz="2400" dirty="0"/>
              <a:t>TO Modelling in MR with Lateral PIN Junctions for Active Free Carrier Removal.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69AE1-327D-3491-479B-04072204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72002-D97D-4AEE-CE76-BE320DC4B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23458-0A4F-D4B2-C8D4-A5FD6F692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B67109-B3C0-D3A5-566C-11C71298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3005113"/>
            <a:ext cx="1209844" cy="352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28CDFE-50F1-A33B-A8DA-B9FDC9DBB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759" y="2962244"/>
            <a:ext cx="2536718" cy="466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61C896-ADCE-9216-6A2F-4A5DF976201C}"/>
              </a:ext>
            </a:extLst>
          </p:cNvPr>
          <p:cNvSpPr txBox="1"/>
          <p:nvPr/>
        </p:nvSpPr>
        <p:spPr>
          <a:xfrm>
            <a:off x="887337" y="3476625"/>
            <a:ext cx="7369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>
                <a:solidFill>
                  <a:srgbClr val="19375B"/>
                </a:solidFill>
              </a:rPr>
              <a:t>a = 0.155, b = 16 ns and </a:t>
            </a:r>
            <a:r>
              <a:rPr lang="el-GR" b="0" dirty="0">
                <a:solidFill>
                  <a:srgbClr val="19375B"/>
                </a:solidFill>
              </a:rPr>
              <a:t>γ ≈ 0.577 </a:t>
            </a:r>
            <a:r>
              <a:rPr lang="en-US" b="0" dirty="0">
                <a:solidFill>
                  <a:srgbClr val="19375B"/>
                </a:solidFill>
              </a:rPr>
              <a:t>(Euler-</a:t>
            </a:r>
            <a:r>
              <a:rPr lang="en-US" b="0" dirty="0" err="1">
                <a:solidFill>
                  <a:srgbClr val="19375B"/>
                </a:solidFill>
              </a:rPr>
              <a:t>Mascheroni</a:t>
            </a:r>
            <a:r>
              <a:rPr lang="en-US" b="0" dirty="0">
                <a:solidFill>
                  <a:srgbClr val="19375B"/>
                </a:solidFill>
              </a:rPr>
              <a:t> constant)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83A4B1-4FAD-88E9-7683-314A9B60804D}"/>
              </a:ext>
            </a:extLst>
          </p:cNvPr>
          <p:cNvSpPr txBox="1"/>
          <p:nvPr/>
        </p:nvSpPr>
        <p:spPr>
          <a:xfrm>
            <a:off x="206374" y="6033083"/>
            <a:ext cx="87312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Gray, Dodd, et al. "Thermo-optic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multistability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relaxation in silicon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with lateral diodes."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Applied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14.2 (2020): 024073.</a:t>
            </a:r>
            <a:endParaRPr lang="en-US" sz="1000" b="0" dirty="0">
              <a:solidFill>
                <a:srgbClr val="1937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934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02F9B5-2A18-8D23-02A2-0E8404C44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altLang="zh-CN" dirty="0"/>
              <a:t>ealization </a:t>
            </a:r>
            <a:r>
              <a:rPr lang="de-DE" altLang="zh-CN" dirty="0"/>
              <a:t>of FC amplification with wave length above and around 2.0 µm</a:t>
            </a:r>
          </a:p>
          <a:p>
            <a:pPr lvl="1"/>
            <a:r>
              <a:rPr lang="en-US" dirty="0"/>
              <a:t>Limit on Carrier Lifetime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Upper bound on the effective loss that arises from screening the free-carrier sweepout field</a:t>
            </a:r>
          </a:p>
          <a:p>
            <a:pPr lvl="2"/>
            <a:r>
              <a:rPr lang="en-US" sz="2000" dirty="0"/>
              <a:t>Generation rate 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B5865D-5C1A-5870-4ECB-7CB69FB0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Free-carrier Oscillations (</a:t>
            </a:r>
            <a:r>
              <a:rPr lang="en-US"/>
              <a:t>FCO)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2B3B2-A2E2-26ED-67B5-ECF31DBD8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1E694-547E-F2E8-A2AA-BD6F3E989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DE56A-5C30-0195-D798-C2475600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9BEF-A100-29B6-9797-8FAEDA616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835" y="2490787"/>
            <a:ext cx="4034328" cy="727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303566-93FE-FF04-3A57-C7B1DBBF0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621" y="3850749"/>
            <a:ext cx="1671551" cy="6259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AB8819-3407-04B4-F613-11A426FE8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174" y="4540795"/>
            <a:ext cx="3929250" cy="9546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46B055-3C7C-3D64-B1CA-8FAB22F089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049"/>
          <a:stretch/>
        </p:blipFill>
        <p:spPr>
          <a:xfrm>
            <a:off x="6729068" y="4770838"/>
            <a:ext cx="1457555" cy="3369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CBD0137-34AD-19E9-4408-3E564CC8E02D}"/>
              </a:ext>
            </a:extLst>
          </p:cNvPr>
          <p:cNvSpPr txBox="1"/>
          <p:nvPr/>
        </p:nvSpPr>
        <p:spPr>
          <a:xfrm>
            <a:off x="206374" y="6185483"/>
            <a:ext cx="8731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Hamerly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Ryan, et al. "Conditions for parametric and free-carrier oscillation in silicon ring cavities."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Lightwave Technology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36.19 (2018): 4671-4677.</a:t>
            </a:r>
            <a:endParaRPr lang="en-US" sz="1000" b="0" dirty="0">
              <a:solidFill>
                <a:srgbClr val="19375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97378B-B6A3-2041-AD16-3F32DC0D5269}"/>
                  </a:ext>
                </a:extLst>
              </p:cNvPr>
              <p:cNvSpPr txBox="1"/>
              <p:nvPr/>
            </p:nvSpPr>
            <p:spPr>
              <a:xfrm>
                <a:off x="6062631" y="3861535"/>
                <a:ext cx="2150076" cy="5529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0" dirty="0">
                    <a:solidFill>
                      <a:schemeClr val="tx1"/>
                    </a:solidFill>
                  </a:rPr>
                  <a:t>TPA: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97378B-B6A3-2041-AD16-3F32DC0D5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631" y="3861535"/>
                <a:ext cx="2150076" cy="552972"/>
              </a:xfrm>
              <a:prstGeom prst="rect">
                <a:avLst/>
              </a:prstGeom>
              <a:blipFill>
                <a:blip r:embed="rId7"/>
                <a:stretch>
                  <a:fillRect l="-3125"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8E89608D-9C99-34E9-E967-140A4162E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3622" y="5379934"/>
            <a:ext cx="4034328" cy="82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35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BCA84B-EC9A-3015-59E7-5603E1FE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88271-BCB1-0E19-180B-EE13A3797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5A303-6A29-1B07-E883-61FFCCCB0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DEAF1-05B2-3F20-846B-AB6DE7B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172F2C-3548-9CD0-CE38-1F9C47BDC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44" y="1175998"/>
            <a:ext cx="6677509" cy="4677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B31803-8E77-7EC5-5C2D-34C036085B49}"/>
              </a:ext>
            </a:extLst>
          </p:cNvPr>
          <p:cNvSpPr txBox="1"/>
          <p:nvPr/>
        </p:nvSpPr>
        <p:spPr>
          <a:xfrm>
            <a:off x="206374" y="6033083"/>
            <a:ext cx="8731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Hamerly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Ryan, et al. "Conditions for parametric and free-carrier oscillation in silicon ring cavities."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Lightwave Technology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36.19 (2018): 4671-4677.</a:t>
            </a:r>
            <a:endParaRPr lang="en-US" sz="1000" b="0" dirty="0">
              <a:solidFill>
                <a:srgbClr val="19375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70705-5301-D411-86B7-65C3F9D85DE5}"/>
              </a:ext>
            </a:extLst>
          </p:cNvPr>
          <p:cNvSpPr txBox="1"/>
          <p:nvPr/>
        </p:nvSpPr>
        <p:spPr>
          <a:xfrm>
            <a:off x="3635375" y="5771371"/>
            <a:ext cx="2633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0" dirty="0">
                <a:solidFill>
                  <a:schemeClr val="tx1"/>
                </a:solidFill>
              </a:rPr>
              <a:t>f(ζ) = 1,</a:t>
            </a:r>
            <a:r>
              <a:rPr lang="de-DE" sz="1400" b="0" dirty="0">
                <a:solidFill>
                  <a:schemeClr val="tx1"/>
                </a:solidFill>
              </a:rPr>
              <a:t> </a:t>
            </a:r>
            <a:r>
              <a:rPr lang="pl-PL" sz="1400" b="0" dirty="0">
                <a:solidFill>
                  <a:schemeClr val="tx1"/>
                </a:solidFill>
              </a:rPr>
              <a:t>V0 = −15 V, w = λ/1.55</a:t>
            </a:r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25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F6AFFA-2272-99E5-56A2-880EF9152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4967287"/>
          </a:xfrm>
        </p:spPr>
        <p:txBody>
          <a:bodyPr/>
          <a:lstStyle/>
          <a:p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Mathematical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modeling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of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active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silicon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micro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ring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resonators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(MRRs)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with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feedback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control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considering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various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nonlinear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optical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effects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. </a:t>
            </a:r>
            <a:r>
              <a:rPr lang="de-DE" sz="2000" b="0" strike="noStrike" spc="-1" dirty="0">
                <a:solidFill>
                  <a:srgbClr val="000000"/>
                </a:solidFill>
                <a:latin typeface="Aptos"/>
              </a:rPr>
              <a:t>Mathematische Modellierung aktiver Silizium-Mikroringresonatoren (MRRs) mit Rückkopplungssteuerung unter Berücksichtigung verschiedener nichtlinearer optischer Effekte.  </a:t>
            </a:r>
          </a:p>
          <a:p>
            <a:endParaRPr lang="de-DE" sz="2000" b="1" strike="noStrike" spc="-1" dirty="0">
              <a:solidFill>
                <a:srgbClr val="00305D"/>
              </a:solidFill>
              <a:latin typeface="Open Sans"/>
            </a:endParaRPr>
          </a:p>
          <a:p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Numerical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simulation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of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the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time and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frequency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response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of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the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MRRs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with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feedback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control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using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Python &amp; MATLAB. </a:t>
            </a:r>
            <a:r>
              <a:rPr lang="de-DE" sz="2000" b="0" strike="noStrike" spc="-1" dirty="0">
                <a:solidFill>
                  <a:srgbClr val="000000"/>
                </a:solidFill>
                <a:latin typeface="Aptos"/>
              </a:rPr>
              <a:t>Numerische Simulation des Zeit- und Frequenzverhaltens der MRRs mit Feedback-Steuerung unter Verwendung von Python &amp; MATLAB.</a:t>
            </a:r>
            <a:endParaRPr lang="de-DE" sz="2000" b="1" strike="noStrike" spc="-1" dirty="0">
              <a:solidFill>
                <a:srgbClr val="00305D"/>
              </a:solidFill>
              <a:latin typeface="Open Sans"/>
            </a:endParaRPr>
          </a:p>
          <a:p>
            <a:endParaRPr lang="en-US" sz="2000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3B1B3D27-92DC-301A-9906-20C34652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strike="noStrike" spc="-1" dirty="0">
                <a:solidFill>
                  <a:srgbClr val="00305D"/>
                </a:solidFill>
                <a:latin typeface="Open Sans"/>
              </a:rPr>
              <a:t>Main Tasks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58025B14-CA2F-024A-BC6C-C8F86719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3237-B359-4442-BB47-702366E3C8FE}" type="datetime1">
              <a:rPr lang="en-US" smtClean="0"/>
              <a:t>12/30/2024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1BB3510-E6DA-1126-D53E-C6EC87DD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95E5AA1-15F4-E178-E9F5-4024BCBF4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44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40EEFB-C09E-E152-1A18-B2A4A492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5" y="3350814"/>
            <a:ext cx="8411749" cy="2657846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60D545-EF9B-6ECA-D5A9-53484E663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2062497"/>
          </a:xfrm>
        </p:spPr>
        <p:txBody>
          <a:bodyPr/>
          <a:lstStyle/>
          <a:p>
            <a:r>
              <a:rPr lang="en-US" dirty="0"/>
              <a:t>Numerical schemes that are used to discretize electromagnetics problems and solve Maxwell’s equations in arbitrary geometries include: finite-difference time-domain (FDTD), finite element method (FEM), and method of moments (MoM).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4985B5-D4EF-2543-F0B6-D4230CE4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17 Waveguide Field Solvers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2DE1D-01D8-605D-FC87-5C1A21B34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BAF1C-FE00-B45E-C646-A2A0453C0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326D0-BC3B-0843-D2F7-9A050636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49886-4AE7-2A0B-C51F-ABA76C637209}"/>
              </a:ext>
            </a:extLst>
          </p:cNvPr>
          <p:cNvSpPr txBox="1"/>
          <p:nvPr/>
        </p:nvSpPr>
        <p:spPr>
          <a:xfrm>
            <a:off x="942392" y="5957824"/>
            <a:ext cx="76530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dirty="0">
                <a:solidFill>
                  <a:srgbClr val="002060"/>
                </a:solidFill>
              </a:rPr>
              <a:t>https://resources.system-analysis.cadence.com/blog/msa2021-fdtd-vs-fem-vs-mom-what-are-they-and-how-are-they-different</a:t>
            </a:r>
          </a:p>
        </p:txBody>
      </p:sp>
    </p:spTree>
    <p:extLst>
      <p:ext uri="{BB962C8B-B14F-4D97-AF65-F5344CB8AC3E}">
        <p14:creationId xmlns:p14="http://schemas.microsoft.com/office/powerpoint/2010/main" val="3200100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ECF91E-A6EF-725F-0896-7AA078741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https://github.com/HelgeGehring/femwell/tree/main</a:t>
            </a:r>
            <a:r>
              <a:rPr lang="en-US" dirty="0"/>
              <a:t> </a:t>
            </a:r>
          </a:p>
          <a:p>
            <a:r>
              <a:rPr lang="en-US" dirty="0"/>
              <a:t>D</a:t>
            </a:r>
            <a:r>
              <a:rPr lang="en-US" altLang="zh-CN" dirty="0"/>
              <a:t>ebug</a:t>
            </a:r>
          </a:p>
          <a:p>
            <a:pPr lvl="2"/>
            <a:r>
              <a:rPr lang="en-US" sz="2000" dirty="0"/>
              <a:t>#from </a:t>
            </a:r>
            <a:r>
              <a:rPr lang="en-US" sz="2000" dirty="0" err="1"/>
              <a:t>femwell.mode_solver</a:t>
            </a:r>
            <a:r>
              <a:rPr lang="en-US" sz="2000" dirty="0"/>
              <a:t> import (    #wrong</a:t>
            </a:r>
          </a:p>
          <a:p>
            <a:pPr marL="914400" lvl="2" indent="0">
              <a:buNone/>
            </a:pPr>
            <a:r>
              <a:rPr lang="en-US" sz="2000" dirty="0"/>
              <a:t>      from </a:t>
            </a:r>
            <a:r>
              <a:rPr lang="en-US" sz="2000" dirty="0" err="1"/>
              <a:t>femwell.mode_solver_inplane</a:t>
            </a:r>
            <a:r>
              <a:rPr lang="en-US" sz="2000" dirty="0"/>
              <a:t> import (</a:t>
            </a:r>
          </a:p>
          <a:p>
            <a:pPr marL="914400" lvl="2" indent="0">
              <a:buNone/>
            </a:pPr>
            <a:r>
              <a:rPr lang="en-US" sz="2000" dirty="0"/>
              <a:t>      </a:t>
            </a:r>
            <a:r>
              <a:rPr lang="en-US" sz="2000" dirty="0" err="1"/>
              <a:t>calculate_coupling_coefficient</a:t>
            </a:r>
            <a:r>
              <a:rPr lang="en-US" sz="2000" dirty="0"/>
              <a:t>,</a:t>
            </a:r>
          </a:p>
          <a:p>
            <a:pPr marL="914400" lvl="2" indent="0">
              <a:buNone/>
            </a:pPr>
            <a:r>
              <a:rPr lang="en-US" sz="2000" dirty="0"/>
              <a:t>      </a:t>
            </a:r>
            <a:r>
              <a:rPr lang="en-US" sz="2000" dirty="0" err="1"/>
              <a:t>compute_modes</a:t>
            </a:r>
            <a:r>
              <a:rPr lang="en-US" sz="2000" dirty="0"/>
              <a:t>,</a:t>
            </a:r>
          </a:p>
          <a:p>
            <a:pPr marL="914400" lvl="2" indent="0">
              <a:buNone/>
            </a:pPr>
            <a:r>
              <a:rPr lang="en-US" sz="2000" dirty="0"/>
              <a:t>      </a:t>
            </a:r>
            <a:r>
              <a:rPr lang="en-US" sz="2000" dirty="0" err="1"/>
              <a:t>plot_mode</a:t>
            </a:r>
            <a:r>
              <a:rPr lang="en-US" sz="2000" dirty="0"/>
              <a:t>,</a:t>
            </a:r>
          </a:p>
          <a:p>
            <a:pPr marL="914400" lvl="2" indent="0">
              <a:buNone/>
            </a:pPr>
            <a:r>
              <a:rPr lang="en-US" sz="2000" dirty="0"/>
              <a:t>      )</a:t>
            </a:r>
          </a:p>
          <a:p>
            <a:pPr lvl="2"/>
            <a:r>
              <a:rPr lang="en-US" sz="2000" dirty="0"/>
              <a:t>#from </a:t>
            </a:r>
            <a:r>
              <a:rPr lang="en-US" sz="2000" dirty="0" err="1"/>
              <a:t>femwell.mode_solver</a:t>
            </a:r>
            <a:r>
              <a:rPr lang="en-US" sz="2000" dirty="0"/>
              <a:t> import </a:t>
            </a:r>
            <a:r>
              <a:rPr lang="en-US" sz="2000" dirty="0" err="1"/>
              <a:t>solver_slepc</a:t>
            </a:r>
            <a:endParaRPr lang="en-US" sz="2000" dirty="0"/>
          </a:p>
          <a:p>
            <a:pPr marL="914400" lvl="2" indent="0">
              <a:buNone/>
            </a:pPr>
            <a:r>
              <a:rPr lang="en-US" sz="2000" dirty="0"/>
              <a:t>    from </a:t>
            </a:r>
            <a:r>
              <a:rPr lang="en-US" sz="2000" dirty="0" err="1"/>
              <a:t>femwell.solver</a:t>
            </a:r>
            <a:r>
              <a:rPr lang="en-US" sz="2000" dirty="0"/>
              <a:t> import </a:t>
            </a:r>
            <a:r>
              <a:rPr lang="en-US" sz="2000" dirty="0" err="1"/>
              <a:t>solver_eigen_slepc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EA07EF-0DFE-E969-46EB-78F495532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</a:t>
            </a:r>
            <a:r>
              <a:rPr lang="en-US" altLang="zh-CN" dirty="0" err="1"/>
              <a:t>emwell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C09A0-8FE5-36B0-831F-33F20D352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A7766-0156-D570-9974-02E08293B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4BFF0-2850-DAB4-572C-A233505BF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2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250920" y="149400"/>
            <a:ext cx="6768720" cy="64728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0B2A51"/>
                </a:solidFill>
                <a:latin typeface="Arial"/>
                <a:ea typeface="ＭＳ Ｐゴシック"/>
              </a:rPr>
              <a:t>Femwell</a:t>
            </a:r>
            <a:endParaRPr lang="de-DE" sz="3200" b="0" strike="noStrike" spc="-1">
              <a:solidFill>
                <a:srgbClr val="003399"/>
              </a:solidFill>
              <a:latin typeface="Arial"/>
            </a:endParaRPr>
          </a:p>
        </p:txBody>
      </p:sp>
      <p:pic>
        <p:nvPicPr>
          <p:cNvPr id="291" name="Picture 290"/>
          <p:cNvPicPr/>
          <p:nvPr/>
        </p:nvPicPr>
        <p:blipFill>
          <a:blip r:embed="rId2"/>
          <a:srcRect l="44992"/>
          <a:stretch/>
        </p:blipFill>
        <p:spPr>
          <a:xfrm>
            <a:off x="2057400" y="1371960"/>
            <a:ext cx="5029200" cy="4571640"/>
          </a:xfrm>
          <a:prstGeom prst="rect">
            <a:avLst/>
          </a:prstGeom>
          <a:ln w="0">
            <a:noFill/>
          </a:ln>
        </p:spPr>
      </p:pic>
      <p:pic>
        <p:nvPicPr>
          <p:cNvPr id="292" name="Picture 291"/>
          <p:cNvPicPr/>
          <p:nvPr/>
        </p:nvPicPr>
        <p:blipFill>
          <a:blip r:embed="rId3"/>
          <a:srcRect l="34996" r="37500"/>
          <a:stretch/>
        </p:blipFill>
        <p:spPr>
          <a:xfrm>
            <a:off x="-228600" y="1371960"/>
            <a:ext cx="2514240" cy="4571640"/>
          </a:xfrm>
          <a:prstGeom prst="rect">
            <a:avLst/>
          </a:prstGeom>
          <a:ln w="0">
            <a:noFill/>
          </a:ln>
        </p:spPr>
      </p:pic>
      <p:pic>
        <p:nvPicPr>
          <p:cNvPr id="293" name="Picture 292"/>
          <p:cNvPicPr/>
          <p:nvPr/>
        </p:nvPicPr>
        <p:blipFill>
          <a:blip r:embed="rId4"/>
          <a:srcRect l="49996" r="15000"/>
          <a:stretch/>
        </p:blipFill>
        <p:spPr>
          <a:xfrm>
            <a:off x="5715360" y="1341360"/>
            <a:ext cx="3200040" cy="4571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74C631A-6A99-4C98-B38B-62373AD03D53}" type="slidenum">
              <a:t>32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BCE114B-488D-46C5-BF7E-4CE4D0D4DC89}" type="datetime1">
              <a:rPr lang="en-US"/>
              <a:t>12/30/2024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/>
          </p:nvPr>
        </p:nvSpPr>
        <p:spPr>
          <a:xfrm>
            <a:off x="250920" y="1371960"/>
            <a:ext cx="8642160" cy="496692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t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title"/>
          </p:nvPr>
        </p:nvSpPr>
        <p:spPr>
          <a:xfrm>
            <a:off x="250920" y="149400"/>
            <a:ext cx="6768720" cy="64728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0B2A51"/>
                </a:solidFill>
                <a:latin typeface="Arial"/>
                <a:ea typeface="ＭＳ Ｐゴシック"/>
              </a:rPr>
              <a:t>Femwell</a:t>
            </a:r>
            <a:endParaRPr lang="de-DE" sz="3200" b="0" strike="noStrike" spc="-1">
              <a:solidFill>
                <a:srgbClr val="003399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ftr" idx="42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2400" b="0" strike="noStrike" spc="-1">
                <a:latin typeface="Times New Roman"/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297" name="Picture 296"/>
          <p:cNvPicPr/>
          <p:nvPr/>
        </p:nvPicPr>
        <p:blipFill>
          <a:blip r:embed="rId2"/>
          <a:stretch/>
        </p:blipFill>
        <p:spPr>
          <a:xfrm>
            <a:off x="2021400" y="1143000"/>
            <a:ext cx="5545800" cy="2772720"/>
          </a:xfrm>
          <a:prstGeom prst="rect">
            <a:avLst/>
          </a:prstGeom>
          <a:ln w="0">
            <a:noFill/>
          </a:ln>
        </p:spPr>
      </p:pic>
      <p:pic>
        <p:nvPicPr>
          <p:cNvPr id="298" name="Picture 297"/>
          <p:cNvPicPr/>
          <p:nvPr/>
        </p:nvPicPr>
        <p:blipFill>
          <a:blip r:embed="rId3"/>
          <a:stretch/>
        </p:blipFill>
        <p:spPr>
          <a:xfrm>
            <a:off x="2057400" y="3801600"/>
            <a:ext cx="5257800" cy="262872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8AD8F-62A0-46F8-89A3-FD51EEC109A6}" type="slidenum">
              <a:rPr lang="en-US" smtClean="0"/>
              <a:pPr/>
              <a:t>33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/>
          </p:nvPr>
        </p:nvSpPr>
        <p:spPr>
          <a:xfrm>
            <a:off x="250920" y="1371960"/>
            <a:ext cx="8642160" cy="496692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t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title"/>
          </p:nvPr>
        </p:nvSpPr>
        <p:spPr>
          <a:xfrm>
            <a:off x="250920" y="149400"/>
            <a:ext cx="6768720" cy="64728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0B2A51"/>
                </a:solidFill>
                <a:latin typeface="Arial"/>
                <a:ea typeface="ＭＳ Ｐゴシック"/>
              </a:rPr>
              <a:t>Femwell</a:t>
            </a:r>
            <a:endParaRPr lang="de-DE" sz="3200" b="0" strike="noStrike" spc="-1">
              <a:solidFill>
                <a:srgbClr val="003399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ftr" idx="43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2400" b="0" strike="noStrike" spc="-1">
                <a:latin typeface="Times New Roman"/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302" name="Picture 301"/>
          <p:cNvPicPr/>
          <p:nvPr/>
        </p:nvPicPr>
        <p:blipFill>
          <a:blip r:embed="rId2"/>
          <a:stretch/>
        </p:blipFill>
        <p:spPr>
          <a:xfrm>
            <a:off x="1828800" y="1227240"/>
            <a:ext cx="5318280" cy="2658960"/>
          </a:xfrm>
          <a:prstGeom prst="rect">
            <a:avLst/>
          </a:prstGeom>
          <a:ln w="0">
            <a:noFill/>
          </a:ln>
        </p:spPr>
      </p:pic>
      <p:pic>
        <p:nvPicPr>
          <p:cNvPr id="303" name="Picture 302"/>
          <p:cNvPicPr/>
          <p:nvPr/>
        </p:nvPicPr>
        <p:blipFill>
          <a:blip r:embed="rId3"/>
          <a:stretch/>
        </p:blipFill>
        <p:spPr>
          <a:xfrm>
            <a:off x="2057400" y="3741840"/>
            <a:ext cx="4861080" cy="243036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8AD8F-62A0-46F8-89A3-FD51EEC109A6}" type="slidenum">
              <a:rPr lang="en-US" smtClean="0"/>
              <a:pPr/>
              <a:t>34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8241E2-B26F-E0DE-7BFB-EC3CEFF8C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altLang="zh-CN" dirty="0"/>
              <a:t>seful Links</a:t>
            </a:r>
          </a:p>
          <a:p>
            <a:pPr lvl="1"/>
            <a:r>
              <a:rPr lang="en-US" dirty="0">
                <a:hlinkClick r:id="rId2"/>
              </a:rPr>
              <a:t>http://www.mfertig.de/pages/photonics.html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https://meep.readthedocs.io/en/latest/Python_User_Interface/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http://www.simpetus.com/projects.html#mpb_waveguide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224FEA-F161-F335-DE99-C850B40A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4C791-C2E4-941E-1CAF-FC7A4F2CF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23453-03DE-96D6-25E9-0C08CED2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243FB-B3CE-F623-23DD-5D8E28B7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934BA1-3909-F098-909A-AFB794369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45" y="2883159"/>
            <a:ext cx="7072510" cy="32996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010E6D-2275-285A-7C36-630770418B7C}"/>
              </a:ext>
            </a:extLst>
          </p:cNvPr>
          <p:cNvSpPr txBox="1"/>
          <p:nvPr/>
        </p:nvSpPr>
        <p:spPr>
          <a:xfrm>
            <a:off x="805584" y="6125485"/>
            <a:ext cx="7532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>
                <a:solidFill>
                  <a:srgbClr val="002060"/>
                </a:solidFill>
                <a:hlinkClick r:id="rId4"/>
              </a:rPr>
              <a:t>http://www.simpetus.com/projects.html#mpb_waveguide</a:t>
            </a:r>
            <a:r>
              <a:rPr lang="zh-CN" altLang="en-US" sz="1000" b="0" dirty="0">
                <a:solidFill>
                  <a:srgbClr val="002060"/>
                </a:solidFill>
              </a:rPr>
              <a:t> </a:t>
            </a:r>
            <a:r>
              <a:rPr lang="en-US" altLang="zh-CN" sz="1000" b="0" dirty="0">
                <a:solidFill>
                  <a:srgbClr val="002060"/>
                </a:solidFill>
              </a:rPr>
              <a:t>MPB Project #1 — Modes of Silicon on Insulator (SOI) Strip Waveguides</a:t>
            </a:r>
            <a:r>
              <a:rPr lang="en-US" sz="1000" b="0" dirty="0">
                <a:solidFill>
                  <a:srgbClr val="00206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3907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3863558-DAC2-ABFE-8694-4028232D6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918" y="3266575"/>
            <a:ext cx="2953162" cy="168616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C89A43-E415-0E3B-4E0A-C3E21C58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18-21 Solve Coupled ODEs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51FBC-A5C6-9E2F-AF69-12E81FD6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58906-9ACE-F095-D587-88BCAF71B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92D92-3D3B-9B97-AFC5-DBEF91E6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FF161-E698-15F5-5D9F-BD05F4BDE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1946608"/>
            <a:ext cx="3038899" cy="12479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9C3743-00E5-EC30-4BC0-525BFA54C7D4}"/>
              </a:ext>
            </a:extLst>
          </p:cNvPr>
          <p:cNvSpPr txBox="1"/>
          <p:nvPr/>
        </p:nvSpPr>
        <p:spPr>
          <a:xfrm>
            <a:off x="937726" y="5956240"/>
            <a:ext cx="726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Borghi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Massimo, et al. "On the modeling of thermal and free carrier nonlinearities in silicon-on-insulator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Optics Express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29.3 (2021): 4363-4377.</a:t>
            </a:r>
            <a:endParaRPr lang="en-US" sz="1050" b="0" dirty="0">
              <a:solidFill>
                <a:srgbClr val="002060"/>
              </a:solidFill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93E70518-7E57-873A-CD62-31E3ACD28708}"/>
              </a:ext>
            </a:extLst>
          </p:cNvPr>
          <p:cNvSpPr txBox="1">
            <a:spLocks/>
          </p:cNvSpPr>
          <p:nvPr/>
        </p:nvSpPr>
        <p:spPr bwMode="auto">
          <a:xfrm>
            <a:off x="250825" y="1341439"/>
            <a:ext cx="8642350" cy="515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B2A5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q"/>
              <a:defRPr sz="2000">
                <a:solidFill>
                  <a:srgbClr val="0B2A5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>
                <a:solidFill>
                  <a:srgbClr val="0B2A5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B2A5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0B2A5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9pPr>
          </a:lstStyle>
          <a:p>
            <a:r>
              <a:rPr lang="en-US" b="0" kern="0"/>
              <a:t>Nonlinear </a:t>
            </a:r>
            <a:r>
              <a:rPr lang="en-US" b="0" kern="0" dirty="0"/>
              <a:t>coupled mode theory (CMT):</a:t>
            </a:r>
          </a:p>
          <a:p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4126611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B9DEDB-F63F-E0D5-5A02-67749F26F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6AA918-D96D-6BAB-2A6B-68775193D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2C350-6F5F-B641-154D-F6939AECF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A46F2-C065-F712-DEB1-3B891353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B3878-F792-18BA-BD68-8ECFC6E8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49C8FD-D2AE-2F6B-4941-EE0F699D7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78" y="1667294"/>
            <a:ext cx="4108644" cy="4324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FBAC52-78A9-6ACD-5693-E8C730DC1062}"/>
              </a:ext>
            </a:extLst>
          </p:cNvPr>
          <p:cNvSpPr txBox="1"/>
          <p:nvPr/>
        </p:nvSpPr>
        <p:spPr>
          <a:xfrm>
            <a:off x="937726" y="6037892"/>
            <a:ext cx="726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Gray, Dodd, et al. "Thermo-optic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multistability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relaxation in silicon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with lateral diodes."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Applied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14.2 (2020): 024073.</a:t>
            </a:r>
            <a:endParaRPr lang="en-US" sz="1100" b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575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3BFE41-0EC7-BAF1-C654-6C7D8F2C6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49225"/>
            <a:ext cx="7205052" cy="6477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400" dirty="0"/>
              <a:t>Normalized Equations and Linear Stability Analysis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D97C3-5115-67F0-5535-E61247C9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65E2-7B1A-0EE0-5F6C-905F758F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5922C-44B4-019E-2333-9A5C60543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0AB5F0-B716-71D3-FFD6-1701972E9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7" y="2126265"/>
            <a:ext cx="5414485" cy="22809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A76F26-3C05-9C68-4C85-098FCB0111D2}"/>
              </a:ext>
            </a:extLst>
          </p:cNvPr>
          <p:cNvSpPr txBox="1"/>
          <p:nvPr/>
        </p:nvSpPr>
        <p:spPr>
          <a:xfrm>
            <a:off x="937725" y="5987018"/>
            <a:ext cx="726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Libin, et al. "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Multibistability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self-pulsation in nonlinear high-Q silicon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considering thermo-optical effect." Physical Review A—Atomic, Molecular, and Optical Physics 87.5 (2013): 053805.</a:t>
            </a:r>
            <a:endParaRPr lang="en-US" sz="1100" b="0" dirty="0">
              <a:solidFill>
                <a:srgbClr val="00206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F82F44-C160-90B9-7211-24D0442FA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7778" y="1145129"/>
            <a:ext cx="2113031" cy="484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48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function&#10;&#10;Description automatically generated">
            <a:extLst>
              <a:ext uri="{FF2B5EF4-FFF2-40B4-BE49-F238E27FC236}">
                <a16:creationId xmlns:a16="http://schemas.microsoft.com/office/drawing/2014/main" id="{1285BF0D-4010-EF27-18A6-AEFBD1FF3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24831"/>
            <a:ext cx="5334000" cy="4000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6CB7507-AF71-0856-A199-DB280430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22-23 Ikeda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82DF6-BE19-501C-C88E-188C606A2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E7093-D8FA-8778-B575-531EC9DF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C115F-7FA2-ACD2-8642-61B2C306E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34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24E50F95-7A7A-69B6-4568-3A1CC9D7A28B}"/>
              </a:ext>
            </a:extLst>
          </p:cNvPr>
          <p:cNvPicPr/>
          <p:nvPr/>
        </p:nvPicPr>
        <p:blipFill rotWithShape="1">
          <a:blip r:embed="rId2"/>
          <a:srcRect t="13670"/>
          <a:stretch/>
        </p:blipFill>
        <p:spPr>
          <a:xfrm>
            <a:off x="5531556" y="1247649"/>
            <a:ext cx="3474114" cy="1956393"/>
          </a:xfrm>
          <a:prstGeom prst="rect">
            <a:avLst/>
          </a:prstGeom>
          <a:ln>
            <a:noFill/>
          </a:ln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83D75-F6BB-D2E0-4773-05051158F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05" y="1294092"/>
            <a:ext cx="4837339" cy="4967287"/>
          </a:xfrm>
        </p:spPr>
        <p:txBody>
          <a:bodyPr/>
          <a:lstStyle/>
          <a:p>
            <a:r>
              <a:rPr lang="en-US" dirty="0"/>
              <a:t>Theory Background</a:t>
            </a:r>
          </a:p>
          <a:p>
            <a:pPr lvl="1"/>
            <a:r>
              <a:rPr lang="en-US" sz="2000" dirty="0" err="1"/>
              <a:t>Ising</a:t>
            </a:r>
            <a:r>
              <a:rPr lang="en-US" sz="2000" dirty="0"/>
              <a:t> Model and </a:t>
            </a:r>
            <a:r>
              <a:rPr lang="en-US" sz="2000" dirty="0" err="1"/>
              <a:t>Ising</a:t>
            </a:r>
            <a:r>
              <a:rPr lang="en-US" sz="2000" dirty="0"/>
              <a:t> Machine</a:t>
            </a:r>
          </a:p>
          <a:p>
            <a:pPr lvl="2"/>
            <a:r>
              <a:rPr lang="en-US" sz="1800" dirty="0"/>
              <a:t>https://nbviewer.org/url/jakevdp.github.io/downloads/notebooks/CythonIsingModel.ipynb </a:t>
            </a:r>
          </a:p>
          <a:p>
            <a:pPr lvl="2"/>
            <a:r>
              <a:rPr lang="en-US" sz="1800" dirty="0"/>
              <a:t>https://matthewrocklin.com/blog/work/2015/02/28/Ising</a:t>
            </a:r>
          </a:p>
          <a:p>
            <a:pPr lvl="1"/>
            <a:r>
              <a:rPr lang="en-US" sz="2000" dirty="0"/>
              <a:t>Pitchfork Bifurcation</a:t>
            </a:r>
          </a:p>
          <a:p>
            <a:pPr lvl="2"/>
            <a:r>
              <a:rPr lang="en-US" sz="1800" dirty="0"/>
              <a:t>https://www.youtube.com/watch?v=Il75BOO94jY&amp;t=2134s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BB40F2-086B-B175-64BF-0DDB1294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C7E49-795D-B1C0-FD31-03C36BFB0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385-6E6D-403A-B787-CC7F98242E15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09687-DBB5-601B-FE02-2CBD882BB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D0955-DB61-F575-A291-7DD00E9A0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ABDA53C-4A3D-1183-C938-87414F20E19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02461" y="3546154"/>
            <a:ext cx="3038040" cy="2323919"/>
          </a:xfrm>
          <a:prstGeom prst="rect">
            <a:avLst/>
          </a:prstGeom>
          <a:ln>
            <a:noFill/>
          </a:ln>
        </p:spPr>
      </p:pic>
      <p:sp>
        <p:nvSpPr>
          <p:cNvPr id="8" name="CustomShape 3">
            <a:extLst>
              <a:ext uri="{FF2B5EF4-FFF2-40B4-BE49-F238E27FC236}">
                <a16:creationId xmlns:a16="http://schemas.microsoft.com/office/drawing/2014/main" id="{884AEA89-803F-047E-2EAD-A628BAF6CAB2}"/>
              </a:ext>
            </a:extLst>
          </p:cNvPr>
          <p:cNvSpPr/>
          <p:nvPr/>
        </p:nvSpPr>
        <p:spPr>
          <a:xfrm>
            <a:off x="5430661" y="5734487"/>
            <a:ext cx="358164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Quench of an </a:t>
            </a:r>
            <a:r>
              <a:rPr lang="en-US" sz="900" b="0" strike="noStrike" spc="-1" dirty="0" err="1">
                <a:solidFill>
                  <a:srgbClr val="000000"/>
                </a:solidFill>
                <a:latin typeface="Open Sans"/>
              </a:rPr>
              <a:t>Ising</a:t>
            </a: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 system on a two-dimensional square lattice (500 × 500) with inverse temperature β = 10, starting from a random configuration.</a:t>
            </a:r>
            <a:endParaRPr lang="en-US" sz="9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00" b="0" u="sng" strike="noStrike" spc="-1" dirty="0">
                <a:solidFill>
                  <a:srgbClr val="0069B4"/>
                </a:solidFill>
                <a:uFillTx/>
                <a:latin typeface="Open Sans"/>
                <a:hlinkClick r:id="rId4"/>
              </a:rPr>
              <a:t>https://en.wikipedia.org/wiki/Ising_model</a:t>
            </a: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 </a:t>
            </a:r>
            <a:endParaRPr lang="en-US" sz="900" b="0" strike="noStrike" spc="-1" dirty="0">
              <a:latin typeface="Arial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CEE3078E-2B70-1AC5-A3BB-4DADB1881A03}"/>
              </a:ext>
            </a:extLst>
          </p:cNvPr>
          <p:cNvSpPr/>
          <p:nvPr/>
        </p:nvSpPr>
        <p:spPr>
          <a:xfrm>
            <a:off x="5367776" y="3029194"/>
            <a:ext cx="3776224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rgbClr val="000000"/>
                </a:solidFill>
                <a:latin typeface="Open Sans"/>
              </a:rPr>
              <a:t>Ising</a:t>
            </a:r>
            <a:r>
              <a:rPr lang="en-US" sz="1000" b="0" strike="noStrike" spc="-1" dirty="0">
                <a:solidFill>
                  <a:srgbClr val="000000"/>
                </a:solidFill>
                <a:latin typeface="Open Sans"/>
              </a:rPr>
              <a:t> Model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00" b="0" u="sng" strike="noStrike" spc="-1" dirty="0">
                <a:solidFill>
                  <a:srgbClr val="0069B4"/>
                </a:solidFill>
                <a:uFillTx/>
                <a:latin typeface="Open Sans"/>
                <a:hlinkClick r:id="rId5"/>
              </a:rPr>
              <a:t>https://social-innovation.hitachi/en-us/case_studies/new-computer-can-quickly-solve-combinatorial-optimization-problems/</a:t>
            </a: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 </a:t>
            </a:r>
            <a:endParaRPr lang="en-US" sz="900" b="0" strike="noStrike" spc="-1" dirty="0">
              <a:latin typeface="Arial"/>
            </a:endParaRP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10156544-5622-8255-03FE-35E4935A69FC}"/>
              </a:ext>
            </a:extLst>
          </p:cNvPr>
          <p:cNvPicPr/>
          <p:nvPr/>
        </p:nvPicPr>
        <p:blipFill>
          <a:blip r:embed="rId6"/>
          <a:srcRect l="24801" t="13720" r="22941" b="27029"/>
          <a:stretch/>
        </p:blipFill>
        <p:spPr>
          <a:xfrm>
            <a:off x="586691" y="4542931"/>
            <a:ext cx="2099359" cy="1854557"/>
          </a:xfrm>
          <a:prstGeom prst="rect">
            <a:avLst/>
          </a:prstGeom>
          <a:ln>
            <a:noFill/>
          </a:ln>
        </p:spPr>
      </p:pic>
      <p:sp>
        <p:nvSpPr>
          <p:cNvPr id="14" name="CustomShape 7">
            <a:extLst>
              <a:ext uri="{FF2B5EF4-FFF2-40B4-BE49-F238E27FC236}">
                <a16:creationId xmlns:a16="http://schemas.microsoft.com/office/drawing/2014/main" id="{86D4B6A0-FB77-C7B9-FFBC-82A0290C7876}"/>
              </a:ext>
            </a:extLst>
          </p:cNvPr>
          <p:cNvSpPr/>
          <p:nvPr/>
        </p:nvSpPr>
        <p:spPr>
          <a:xfrm>
            <a:off x="2417814" y="6022630"/>
            <a:ext cx="28900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" b="0" strike="noStrike" spc="-1" dirty="0">
                <a:solidFill>
                  <a:srgbClr val="222222"/>
                </a:solidFill>
                <a:latin typeface="Arial"/>
              </a:rPr>
              <a:t>McCann, Caitlin. "Bifurcation Analysis of Non-linear Differential Equations." </a:t>
            </a:r>
            <a:r>
              <a:rPr lang="en-US" sz="800" b="0" i="1" strike="noStrike" spc="-1" dirty="0">
                <a:solidFill>
                  <a:srgbClr val="222222"/>
                </a:solidFill>
                <a:latin typeface="Arial"/>
              </a:rPr>
              <a:t>The University of Liverpool</a:t>
            </a:r>
            <a:r>
              <a:rPr lang="en-US" sz="800" b="0" strike="noStrike" spc="-1" dirty="0">
                <a:solidFill>
                  <a:srgbClr val="222222"/>
                </a:solidFill>
                <a:latin typeface="Arial"/>
              </a:rPr>
              <a:t> (2013).</a:t>
            </a:r>
            <a:endParaRPr lang="en-US" sz="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0144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1CF7D54-BD19-ABF3-F34B-1E0A3AADBCDD}"/>
              </a:ext>
            </a:extLst>
          </p:cNvPr>
          <p:cNvSpPr/>
          <p:nvPr/>
        </p:nvSpPr>
        <p:spPr bwMode="auto">
          <a:xfrm>
            <a:off x="2928718" y="4228547"/>
            <a:ext cx="4951827" cy="544513"/>
          </a:xfrm>
          <a:prstGeom prst="rect">
            <a:avLst/>
          </a:prstGeom>
          <a:solidFill>
            <a:srgbClr val="FFCC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de-DE" sz="2000" b="0" i="0" u="none" strike="noStrike" cap="none" normalizeH="0" baseline="0" dirty="0">
              <a:ln>
                <a:solidFill>
                  <a:srgbClr val="FFCC00"/>
                </a:solidFill>
              </a:ln>
              <a:solidFill>
                <a:srgbClr val="FFCC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CD1945F-2117-32AD-7EBA-FA7F44D2D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4647" y="1362815"/>
                <a:ext cx="8794701" cy="4967287"/>
              </a:xfrm>
            </p:spPr>
            <p:txBody>
              <a:bodyPr/>
              <a:lstStyle/>
              <a:p>
                <a:r>
                  <a:rPr lang="de-DE" dirty="0"/>
                  <a:t>CMT of a single Kerr nonlinear resonator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lvl="1"/>
                <a:r>
                  <a:rPr lang="en-US" dirty="0"/>
                  <a:t>Introduction of two photon absorption (TPA) and free carrier effect (FCE)→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𝑛𝑜𝑟𝑚𝑎𝑙𝑖𝑧𝑒𝑑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𝑝𝑜𝑤𝑒𝑟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𝑛𝑜𝑟𝑚𝑎𝑙𝑖𝑧𝑒𝑑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𝑐𝑎𝑣𝑖𝑡𝑦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𝑝𝑜𝑤𝑒𝑟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n: normalized free carrier density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CD1945F-2117-32AD-7EBA-FA7F44D2D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4647" y="1362815"/>
                <a:ext cx="8794701" cy="4967287"/>
              </a:xfrm>
              <a:blipFill>
                <a:blip r:embed="rId2"/>
                <a:stretch>
                  <a:fillRect l="-2011" t="-8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4FE865-94F1-395A-A9F8-B627D6FD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556745" cy="647700"/>
          </a:xfrm>
        </p:spPr>
        <p:txBody>
          <a:bodyPr/>
          <a:lstStyle/>
          <a:p>
            <a:r>
              <a:rPr lang="en-US" sz="2200" dirty="0" err="1"/>
              <a:t>Bistability</a:t>
            </a:r>
            <a:r>
              <a:rPr lang="en-US" sz="2200" dirty="0"/>
              <a:t> of a </a:t>
            </a:r>
            <a:r>
              <a:rPr lang="en-US" sz="2200" b="1" dirty="0"/>
              <a:t>Single</a:t>
            </a:r>
            <a:r>
              <a:rPr lang="en-US" sz="2200" dirty="0"/>
              <a:t> Nonlinear Resonator with Kerr &amp; FCE</a:t>
            </a:r>
            <a:endParaRPr lang="de-DE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CFED4-A631-11E4-532F-C7CE11059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892A2-FF63-2408-AB4E-FD87822A2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76F2-52E2-59F2-7825-BE8FDC921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A0BD1E-6E50-4998-CE9A-D3BA665B9EAA}"/>
              </a:ext>
            </a:extLst>
          </p:cNvPr>
          <p:cNvSpPr txBox="1"/>
          <p:nvPr/>
        </p:nvSpPr>
        <p:spPr>
          <a:xfrm>
            <a:off x="1005986" y="5790460"/>
            <a:ext cx="7132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Tezak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Nikolas, et al. "Integrated coherent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machines based on self-phase modulation in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resonators." IEEE Journal of Selected Topics in Quantum Electronics 26.1 (2019): 1-15.</a:t>
            </a:r>
          </a:p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Libin, et al. "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Multibistability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self-pulsation in nonlinear high-Q silicon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considering thermo-optical effect."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A—Atomic, Molecular, and Optical Physics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87.5 (2013): 053805.</a:t>
            </a:r>
            <a:endParaRPr lang="de-DE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1C27EA-4681-DCBB-46AF-4F3342169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758" y="1891851"/>
            <a:ext cx="5420481" cy="4858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7DAF31-79B4-538C-ABFB-90B016AD3BE9}"/>
                  </a:ext>
                </a:extLst>
              </p:cNvPr>
              <p:cNvSpPr txBox="1"/>
              <p:nvPr/>
            </p:nvSpPr>
            <p:spPr>
              <a:xfrm>
                <a:off x="502992" y="3564761"/>
                <a:ext cx="8138012" cy="777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de-DE" sz="20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d>
                            <m:d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sSup>
                                <m:sSupPr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2000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rad>
                      <m:r>
                        <a:rPr lang="de-DE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7DAF31-79B4-538C-ABFB-90B016AD3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92" y="3564761"/>
                <a:ext cx="8138012" cy="777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551B67-71D2-3467-E47F-2B93A84DDB72}"/>
                  </a:ext>
                </a:extLst>
              </p:cNvPr>
              <p:cNvSpPr txBox="1"/>
              <p:nvPr/>
            </p:nvSpPr>
            <p:spPr>
              <a:xfrm>
                <a:off x="2607480" y="4292212"/>
                <a:ext cx="56248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000" b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ⅈ</m:t>
                      </m:r>
                      <m:d>
                        <m:dPr>
                          <m:ctrlPr>
                            <a:rPr lang="de-DE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DE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551B67-71D2-3467-E47F-2B93A84DD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480" y="4292212"/>
                <a:ext cx="5624889" cy="400110"/>
              </a:xfrm>
              <a:prstGeom prst="rect">
                <a:avLst/>
              </a:prstGeom>
              <a:blipFill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7725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AAC1569-9E5D-9FBD-95AC-5AC572202F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40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de-DE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sz="2400" dirty="0"/>
                  <a:t> </a:t>
                </a:r>
                <a:r>
                  <a:rPr lang="zh-CN" altLang="en-US" sz="2400" dirty="0"/>
                  <a:t>→</a:t>
                </a:r>
                <a:endParaRPr lang="en-US" altLang="zh-CN" sz="2400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de-DE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e-DE" sz="2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de-DE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𝑇𝑃𝐴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de-DE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de-DE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de-DE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𝐹𝐶𝐴</m:t>
                                </m:r>
                              </m:sub>
                            </m:sSub>
                            <m: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de-DE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de-DE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  <m: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𝐹𝐶𝐷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de-DE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𝑘𝑃</m:t>
                    </m:r>
                  </m:oMath>
                </a14:m>
                <a:endParaRPr lang="de-DE" sz="2000" b="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de-DE" sz="2000" dirty="0">
                    <a:solidFill>
                      <a:schemeClr val="tx1"/>
                    </a:solidFill>
                  </a:rPr>
                  <a:t>The relationship between u and E with fixed n or fixed Delta:</a:t>
                </a:r>
                <a:endParaRPr lang="de-DE" sz="20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AAC1569-9E5D-9FBD-95AC-5AC572202F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E61C8C1-1C77-4524-96D9-EE94B43FA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458271" cy="647700"/>
          </a:xfrm>
        </p:spPr>
        <p:txBody>
          <a:bodyPr/>
          <a:lstStyle/>
          <a:p>
            <a:r>
              <a:rPr lang="en-US" sz="2200" dirty="0" err="1"/>
              <a:t>Bistability</a:t>
            </a:r>
            <a:r>
              <a:rPr lang="en-US" sz="2200" dirty="0"/>
              <a:t> of a </a:t>
            </a:r>
            <a:r>
              <a:rPr lang="en-US" sz="2200" b="1" dirty="0"/>
              <a:t>Single</a:t>
            </a:r>
            <a:r>
              <a:rPr lang="en-US" sz="2200" dirty="0"/>
              <a:t> Nonlinear Resonator with Kerr &amp; FCE</a:t>
            </a:r>
            <a:endParaRPr lang="de-DE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9C433-6849-81D8-E903-7000AD981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7FA60-1D7D-156D-C10B-645CE0AE1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B7E4E-D040-0423-0C2F-DC07F226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217766-ACEC-6A9E-4F72-B816E416F1EE}"/>
                  </a:ext>
                </a:extLst>
              </p:cNvPr>
              <p:cNvSpPr txBox="1"/>
              <p:nvPr/>
            </p:nvSpPr>
            <p:spPr>
              <a:xfrm>
                <a:off x="250825" y="1341438"/>
                <a:ext cx="8138012" cy="777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de-DE" sz="20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d>
                            <m:d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sSup>
                                <m:sSupPr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2000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rad>
                      <m:r>
                        <a:rPr lang="de-DE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217766-ACEC-6A9E-4F72-B816E416F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25" y="1341438"/>
                <a:ext cx="8138012" cy="777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A124E2-BBD4-54E3-2F5A-77B8AD665F54}"/>
                  </a:ext>
                </a:extLst>
              </p:cNvPr>
              <p:cNvSpPr txBox="1"/>
              <p:nvPr/>
            </p:nvSpPr>
            <p:spPr>
              <a:xfrm>
                <a:off x="2355313" y="2068889"/>
                <a:ext cx="56248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000" b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ⅈ</m:t>
                      </m:r>
                      <m:d>
                        <m:dPr>
                          <m:ctrlPr>
                            <a:rPr lang="de-DE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DE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A124E2-BBD4-54E3-2F5A-77B8AD665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313" y="2068889"/>
                <a:ext cx="5624889" cy="400110"/>
              </a:xfrm>
              <a:prstGeom prst="rect">
                <a:avLst/>
              </a:prstGeom>
              <a:blipFill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0DB55AA-93E3-FD8F-7DC4-1EC61FFA2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1"/>
          <a:stretch/>
        </p:blipFill>
        <p:spPr>
          <a:xfrm>
            <a:off x="4181731" y="3698184"/>
            <a:ext cx="3866637" cy="2716670"/>
          </a:xfrm>
          <a:prstGeom prst="rect">
            <a:avLst/>
          </a:prstGeom>
        </p:spPr>
      </p:pic>
      <p:pic>
        <p:nvPicPr>
          <p:cNvPr id="16" name="Picture 15" descr="A diagram of a pump&#10;&#10;Description automatically generated with medium confidence">
            <a:extLst>
              <a:ext uri="{FF2B5EF4-FFF2-40B4-BE49-F238E27FC236}">
                <a16:creationId xmlns:a16="http://schemas.microsoft.com/office/drawing/2014/main" id="{36B24303-B320-7618-72FF-AC097D0879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5"/>
          <a:stretch/>
        </p:blipFill>
        <p:spPr>
          <a:xfrm>
            <a:off x="524946" y="3639680"/>
            <a:ext cx="3908665" cy="277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6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CA62D8-914C-6254-CB9B-C4A4EAA7D2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D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de-D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e-DE" sz="24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de-DE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de-DE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de-DE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𝑇𝑃𝐴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de-DE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de-DE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de-DE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de-DE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𝐹𝐶𝐴</m:t>
                                </m:r>
                              </m:sub>
                            </m:sSub>
                            <m:r>
                              <a:rPr lang="de-DE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de-DE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de-DE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DE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de-DE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  <m:r>
                              <a:rPr lang="de-DE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de-DE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de-DE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𝐹𝐶𝐷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de-DE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de-DE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de-DE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𝑘𝑃</m:t>
                    </m:r>
                  </m:oMath>
                </a14:m>
                <a:endParaRPr lang="de-DE" sz="2400" b="0" dirty="0">
                  <a:solidFill>
                    <a:schemeClr val="tx1"/>
                  </a:solidFill>
                </a:endParaRPr>
              </a:p>
              <a:p>
                <a:endParaRPr lang="de-DE" sz="2400" b="0" dirty="0">
                  <a:solidFill>
                    <a:schemeClr val="tx1"/>
                  </a:solidFill>
                </a:endParaRPr>
              </a:p>
              <a:p>
                <a:r>
                  <a:rPr lang="de-DE" b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/>
                  <a:t>has two roots: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𝑇𝑃𝐴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de-DE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𝐹𝐶𝐴</m:t>
                                    </m:r>
                                  </m:sub>
                                </m:sSub>
                                <m:r>
                                  <a:rPr lang="de-DE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  <m:d>
                              <m:dPr>
                                <m:ctrlP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𝐹𝐶𝐷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≥3</m:t>
                      </m:r>
                      <m:sSup>
                        <m:sSupPr>
                          <m:ctrlP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d>
                                <m:dPr>
                                  <m:ctrlPr>
                                    <a:rPr lang="de-DE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de-DE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de-DE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de-DE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𝐹𝐶𝐴</m:t>
                                      </m:r>
                                    </m:sub>
                                  </m:sSub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de-DE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de-DE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𝑇𝑃𝐴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𝐹𝐶𝐷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[(</m:t>
                        </m:r>
                        <m: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𝑇𝑃𝐴</m:t>
                        </m:r>
                      </m:sub>
                    </m:sSub>
                    <m:r>
                      <a:rPr lang="de-D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de-D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de-D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r>
                              <a:rPr lang="de-D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𝐹𝐶𝐴</m:t>
                            </m:r>
                          </m:sub>
                        </m:sSub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de-D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de-D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sSub>
                      <m:sSubPr>
                        <m:ctrlP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𝑇𝑃𝐴</m:t>
                        </m:r>
                      </m:sub>
                    </m:sSub>
                    <m:r>
                      <a:rPr lang="de-DE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𝐹𝐶𝐷</m:t>
                            </m:r>
                          </m:sub>
                        </m:sSub>
                        <m:sSup>
                          <m:sSup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</m:t>
                            </m:r>
                          </m:sup>
                        </m:sSup>
                      </m:e>
                    </m:d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[(</m:t>
                        </m:r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𝑇𝑃𝐴</m:t>
                        </m:r>
                      </m:sub>
                    </m:sSub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r>
                              <a:rPr lang="de-D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𝐹𝐶𝐴</m:t>
                            </m:r>
                          </m:sub>
                        </m:sSub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de-DE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sSub>
                      <m:sSubPr>
                        <m:ctrlP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𝑇𝑃𝐴</m:t>
                        </m:r>
                      </m:sub>
                    </m:sSub>
                    <m:r>
                      <a:rPr lang="de-DE" sz="1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𝐹𝐶𝐷</m:t>
                            </m:r>
                          </m:sub>
                        </m:sSub>
                        <m:sSup>
                          <m:sSup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</m:t>
                            </m:r>
                          </m:sup>
                        </m:sSup>
                      </m:e>
                    </m:d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]≥0</m:t>
                    </m:r>
                  </m:oMath>
                </a14:m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CA62D8-914C-6254-CB9B-C4A4EAA7D2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1E662E-34B7-AA2E-7801-675D36C4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49225"/>
            <a:ext cx="7497512" cy="647700"/>
          </a:xfrm>
        </p:spPr>
        <p:txBody>
          <a:bodyPr/>
          <a:lstStyle/>
          <a:p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B2A51"/>
                </a:solidFill>
                <a:effectLst/>
                <a:uLnTx/>
                <a:uFillTx/>
                <a:latin typeface="Arial"/>
                <a:ea typeface="ＭＳ Ｐゴシック" charset="0"/>
              </a:rPr>
              <a:t>Bistability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B2A51"/>
                </a:solidFill>
                <a:effectLst/>
                <a:uLnTx/>
                <a:uFillTx/>
                <a:latin typeface="Arial"/>
                <a:ea typeface="ＭＳ Ｐゴシック" charset="0"/>
              </a:rPr>
              <a:t> of a 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B2A51"/>
                </a:solidFill>
                <a:effectLst/>
                <a:uLnTx/>
                <a:uFillTx/>
                <a:latin typeface="Arial"/>
                <a:ea typeface="ＭＳ Ｐゴシック" charset="0"/>
              </a:rPr>
              <a:t>Single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B2A51"/>
                </a:solidFill>
                <a:effectLst/>
                <a:uLnTx/>
                <a:uFillTx/>
                <a:latin typeface="Arial"/>
                <a:ea typeface="ＭＳ Ｐゴシック" charset="0"/>
              </a:rPr>
              <a:t> Nonlinear Resonator with Kerr &amp; FCE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29B6E-6B18-3D7B-7292-F6F954301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72C89-3398-AAD8-6E82-6E724EA49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CB865-E25A-B38A-CECF-96857AAD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57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778BA1-6F36-D40B-48A6-9685918AF0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de-DE" dirty="0"/>
                  <a:t>With dynamic 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de-DE" sz="18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+ⅈ</m:t>
                          </m:r>
                          <m:d>
                            <m:d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sSup>
                                <m:sSupPr>
                                  <m:ctrlP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8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ra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18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+ⅈ</m:t>
                      </m:r>
                      <m:d>
                        <m:dPr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0,8</m:t>
                              </m:r>
                            </m:sup>
                          </m:sSup>
                        </m:e>
                      </m: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8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de-DE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de-DE" sz="18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de-DE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de-DE" b="1" dirty="0"/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y0=[10,3]; </a:t>
                </a:r>
                <a:r>
                  <a:rPr lang="en-US" sz="1200" b="0" i="0" dirty="0">
                    <a:solidFill>
                      <a:srgbClr val="008013"/>
                    </a:solidFill>
                    <a:effectLst/>
                    <a:latin typeface="Menlo"/>
                  </a:rPr>
                  <a:t>%randomly chosen</a:t>
                </a:r>
                <a:endParaRPr lang="en-US" sz="1200" b="0" i="0" dirty="0">
                  <a:effectLst/>
                  <a:latin typeface="Menlo"/>
                </a:endParaRP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tao</a:t>
                </a:r>
                <a:r>
                  <a:rPr lang="en-US" sz="1200" b="0" i="0" dirty="0">
                    <a:effectLst/>
                    <a:latin typeface="Menlo"/>
                  </a:rPr>
                  <a:t>=18.5;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sigma_FCD</a:t>
                </a:r>
                <a:r>
                  <a:rPr lang="en-US" sz="1200" b="0" i="0" dirty="0">
                    <a:effectLst/>
                    <a:latin typeface="Menlo"/>
                  </a:rPr>
                  <a:t>=7.2;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gamma_TPA</a:t>
                </a:r>
                <a:r>
                  <a:rPr lang="en-US" sz="1200" b="0" i="0" dirty="0">
                    <a:effectLst/>
                    <a:latin typeface="Menlo"/>
                  </a:rPr>
                  <a:t>=0.11;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gamma_FCA</a:t>
                </a:r>
                <a:r>
                  <a:rPr lang="en-US" sz="1200" b="0" i="0" dirty="0">
                    <a:effectLst/>
                    <a:latin typeface="Menlo"/>
                  </a:rPr>
                  <a:t>=0.2;</a:t>
                </a:r>
              </a:p>
              <a:p>
                <a:pPr lvl="2"/>
                <a:r>
                  <a:rPr lang="en-US" sz="1200" dirty="0">
                    <a:latin typeface="Menlo"/>
                  </a:rPr>
                  <a:t>Delta=-123;</a:t>
                </a:r>
                <a:endParaRPr lang="en-US" sz="1200" b="0" i="0" dirty="0">
                  <a:effectLst/>
                  <a:latin typeface="Menlo"/>
                </a:endParaRP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x = 0.55;</a:t>
                </a: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k=150;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k_l</a:t>
                </a:r>
                <a:r>
                  <a:rPr lang="en-US" sz="1200" b="0" i="0" dirty="0">
                    <a:effectLst/>
                    <a:latin typeface="Menlo"/>
                  </a:rPr>
                  <a:t>=50;</a:t>
                </a: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K = k * abs(x);</a:t>
                </a: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K_T=(</a:t>
                </a:r>
                <a:r>
                  <a:rPr lang="en-US" sz="1200" b="0" i="0" dirty="0" err="1">
                    <a:effectLst/>
                    <a:latin typeface="Menlo"/>
                  </a:rPr>
                  <a:t>k+k_l</a:t>
                </a:r>
                <a:r>
                  <a:rPr lang="en-US" sz="1200" b="0" i="0" dirty="0">
                    <a:effectLst/>
                    <a:latin typeface="Menlo"/>
                  </a:rPr>
                  <a:t>)*abs(x);</a:t>
                </a:r>
              </a:p>
              <a:p>
                <a:pPr lvl="1"/>
                <a:endParaRPr lang="en-US" sz="1400" dirty="0">
                  <a:latin typeface="Menlo"/>
                </a:endParaRPr>
              </a:p>
              <a:p>
                <a:pPr lvl="1"/>
                <a:r>
                  <a:rPr lang="en-US" sz="1400" b="0" i="0" dirty="0">
                    <a:effectLst/>
                    <a:latin typeface="Menlo"/>
                  </a:rPr>
                  <a:t>Stationary states with above parameters:</a:t>
                </a:r>
                <a:br>
                  <a:rPr lang="en-US" sz="1400" b="0" i="0" dirty="0">
                    <a:effectLst/>
                    <a:latin typeface="Menlo"/>
                  </a:rPr>
                </a:br>
                <a:r>
                  <a:rPr lang="en-US" sz="1400" b="0" i="0" dirty="0">
                    <a:effectLst/>
                    <a:latin typeface="Menlo"/>
                  </a:rPr>
                  <a:t>z_0=-0.2628 - 0.8714i  </a:t>
                </a:r>
              </a:p>
              <a:p>
                <a:pPr marL="457200" lvl="1" indent="0">
                  <a:buNone/>
                </a:pPr>
                <a:r>
                  <a:rPr lang="en-US" sz="1400" dirty="0">
                    <a:latin typeface="Menlo"/>
                  </a:rPr>
                  <a:t>       n_0=</a:t>
                </a:r>
                <a:r>
                  <a:rPr lang="en-US" sz="1400" b="0" i="0" dirty="0">
                    <a:effectLst/>
                    <a:latin typeface="Menlo"/>
                  </a:rPr>
                  <a:t>12.6979</a:t>
                </a:r>
              </a:p>
              <a:p>
                <a:pPr lvl="2"/>
                <a:endParaRPr lang="de-DE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778BA1-6F36-D40B-48A6-9685918AF0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91" b="-4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27915EA-E048-7046-CB97-3D3A83DE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485481" cy="647700"/>
          </a:xfrm>
        </p:spPr>
        <p:txBody>
          <a:bodyPr/>
          <a:lstStyle/>
          <a:p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B2A51"/>
                </a:solidFill>
                <a:effectLst/>
                <a:uLnTx/>
                <a:uFillTx/>
                <a:latin typeface="Arial"/>
                <a:ea typeface="ＭＳ Ｐゴシック" charset="0"/>
              </a:rPr>
              <a:t>Bistability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B2A51"/>
                </a:solidFill>
                <a:effectLst/>
                <a:uLnTx/>
                <a:uFillTx/>
                <a:latin typeface="Arial"/>
                <a:ea typeface="ＭＳ Ｐゴシック" charset="0"/>
              </a:rPr>
              <a:t> of a 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B2A51"/>
                </a:solidFill>
                <a:effectLst/>
                <a:uLnTx/>
                <a:uFillTx/>
                <a:latin typeface="Arial"/>
                <a:ea typeface="ＭＳ Ｐゴシック" charset="0"/>
              </a:rPr>
              <a:t>Single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B2A51"/>
                </a:solidFill>
                <a:effectLst/>
                <a:uLnTx/>
                <a:uFillTx/>
                <a:latin typeface="Arial"/>
                <a:ea typeface="ＭＳ Ｐゴシック" charset="0"/>
              </a:rPr>
              <a:t> Nonlinear Resonator with Kerr &amp; FCE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668E1-5381-91BC-4649-210810A99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09121-66FA-7283-7B7A-192C72D13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75626-592D-3D7F-4B28-8E9E104A1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43</a:t>
            </a:fld>
            <a:endParaRPr lang="en-US"/>
          </a:p>
        </p:txBody>
      </p:sp>
      <p:pic>
        <p:nvPicPr>
          <p:cNvPr id="10" name="Picture 9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A56EF1C-D118-3644-F9D1-803EECA0D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502" y="2768666"/>
            <a:ext cx="4320896" cy="324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92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A92199F-456D-4D09-3FA2-2FE9F3E9ADA2}"/>
              </a:ext>
            </a:extLst>
          </p:cNvPr>
          <p:cNvSpPr/>
          <p:nvPr/>
        </p:nvSpPr>
        <p:spPr bwMode="auto">
          <a:xfrm>
            <a:off x="1860257" y="5057547"/>
            <a:ext cx="3873501" cy="365126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FAB3CC-ACB7-69B5-5C54-AC6D938087C5}"/>
              </a:ext>
            </a:extLst>
          </p:cNvPr>
          <p:cNvSpPr/>
          <p:nvPr/>
        </p:nvSpPr>
        <p:spPr bwMode="auto">
          <a:xfrm>
            <a:off x="1860257" y="4157014"/>
            <a:ext cx="3873501" cy="365126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4A51A62-274A-E3E7-15B4-F7AA840BF4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826" y="1279672"/>
                <a:ext cx="8642350" cy="4079874"/>
              </a:xfrm>
            </p:spPr>
            <p:txBody>
              <a:bodyPr/>
              <a:lstStyle/>
              <a:p>
                <a:r>
                  <a:rPr lang="de-DE" sz="1800" b="1" dirty="0"/>
                  <a:t>Open Loop Model: 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lvl="1"/>
                <a:r>
                  <a:rPr lang="de-DE" altLang="zh-CN" sz="1400" b="1" dirty="0"/>
                  <a:t>Introduction of two photon absorption (TPA) and free carrier effect (FCE)</a:t>
                </a:r>
                <a:r>
                  <a:rPr lang="zh-CN" altLang="en-US" sz="1600" b="1" dirty="0"/>
                  <a:t>→ </a:t>
                </a:r>
                <a:endParaRPr lang="en-US" altLang="zh-CN" sz="1600" b="1" dirty="0"/>
              </a:p>
              <a:p>
                <a:pPr marL="0" indent="0">
                  <a:lnSpc>
                    <a:spcPts val="3500"/>
                  </a:lnSpc>
                  <a:spcBef>
                    <a:spcPts val="0"/>
                  </a:spcBef>
                  <a:buNone/>
                </a:pPr>
                <a:r>
                  <a:rPr lang="de-DE" sz="1800" dirty="0">
                    <a:solidFill>
                      <a:srgbClr val="836967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8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de-DE" sz="1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de-DE" sz="18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+ⅈ</m:t>
                        </m:r>
                        <m:d>
                          <m:d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DE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de-DE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  <m:sSup>
                              <m:sSupPr>
                                <m:ctrlP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DE" sz="1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sz="180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ts val="35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ⅈ</m:t>
                      </m:r>
                      <m:d>
                        <m:dPr>
                          <m:ctrlPr>
                            <a:rPr lang="de-DE" sz="18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8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18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DE" sz="18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18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e>
                      </m: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8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8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de-DE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  <m:d>
                        <m:dPr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de-DE" sz="18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+ⅈ</m:t>
                          </m:r>
                          <m:acc>
                            <m:accPr>
                              <m:chr m:val="̃"/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de-DE" sz="18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ts val="3500"/>
                  </a:lnSpc>
                  <a:spcBef>
                    <a:spcPts val="0"/>
                  </a:spcBef>
                  <a:buNone/>
                </a:pPr>
                <a:r>
                  <a:rPr lang="de-DE" sz="18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sz="1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de-DE" sz="18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+ⅈ</m:t>
                        </m:r>
                        <m:d>
                          <m:d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DE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de-DE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  <m:sSup>
                              <m:sSupPr>
                                <m:ctrlP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1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sz="180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ts val="35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ⅈ</m:t>
                      </m:r>
                      <m:d>
                        <m:dPr>
                          <m:ctrlP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8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DE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de-DE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e>
                      </m:d>
                      <m:r>
                        <a:rPr lang="de-DE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18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8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de-DE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  <m:d>
                        <m:dPr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de-DE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̃"/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de-DE" dirty="0"/>
              </a:p>
              <a:p>
                <a:pPr marL="0" indent="0">
                  <a:lnSpc>
                    <a:spcPts val="3500"/>
                  </a:lnSpc>
                  <a:spcBef>
                    <a:spcPts val="0"/>
                  </a:spcBef>
                  <a:buNone/>
                </a:pPr>
                <a:r>
                  <a:rPr lang="de-DE" dirty="0"/>
                  <a:t>	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4A51A62-274A-E3E7-15B4-F7AA840BF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6" y="1279672"/>
                <a:ext cx="8642350" cy="4079874"/>
              </a:xfrm>
              <a:blipFill>
                <a:blip r:embed="rId2"/>
                <a:stretch>
                  <a:fillRect l="-1481" t="-897" b="-41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3CBB00-F6DB-E1F7-D041-08C2B7D4C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092368" cy="647700"/>
          </a:xfrm>
        </p:spPr>
        <p:txBody>
          <a:bodyPr/>
          <a:lstStyle/>
          <a:p>
            <a:r>
              <a:rPr lang="de-DE" dirty="0"/>
              <a:t>Tunable Amplifier with Self-feedback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5A8FA-6115-B305-B1BC-8A25C5E42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90AD3-AD7B-CFC4-6DD2-47CA6DE0D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A644-6CB7-351D-68E5-97F687DE7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17879C-AB6F-410A-4A31-513BA5A7F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369" y="1617890"/>
            <a:ext cx="4433261" cy="17017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1A9E8E-93E5-38FB-8538-4B455C99B6AD}"/>
              </a:ext>
            </a:extLst>
          </p:cNvPr>
          <p:cNvSpPr txBox="1"/>
          <p:nvPr/>
        </p:nvSpPr>
        <p:spPr>
          <a:xfrm>
            <a:off x="1005986" y="5790460"/>
            <a:ext cx="7132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Tezak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Nikolas, et al. "Integrated coherent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machines based on self-phase modulation in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resonators." IEEE Journal of Selected Topics in Quantum Electronics 26.1 (2019): 1-15.</a:t>
            </a:r>
          </a:p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Libin, et al. "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Multibistability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self-pulsation in nonlinear high-Q silicon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considering thermo-optical effect."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A—Atomic, Molecular, and Optical Physics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87.5 (2013): 053805.</a:t>
            </a:r>
            <a:endParaRPr lang="de-DE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3E202E-94B6-F8B9-3EB3-50C4FC105ECC}"/>
                  </a:ext>
                </a:extLst>
              </p:cNvPr>
              <p:cNvSpPr txBox="1"/>
              <p:nvPr/>
            </p:nvSpPr>
            <p:spPr>
              <a:xfrm>
                <a:off x="428423" y="5465343"/>
                <a:ext cx="84647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0" dirty="0">
                    <a:solidFill>
                      <a:schemeClr val="tx1"/>
                    </a:solidFill>
                  </a:rPr>
                  <a:t>TPA and FCA introduce losses, therefore both are positive. FCD introduces blue shift,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𝐹𝐶𝐷</m:t>
                        </m:r>
                      </m:sub>
                    </m:sSub>
                  </m:oMath>
                </a14:m>
                <a:r>
                  <a:rPr lang="de-DE" sz="1400" b="0" dirty="0">
                    <a:solidFill>
                      <a:schemeClr val="tx1"/>
                    </a:solidFill>
                  </a:rPr>
                  <a:t> &gt;0. </a:t>
                </a:r>
              </a:p>
              <a:p>
                <a:endParaRPr lang="de-DE" sz="1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3E202E-94B6-F8B9-3EB3-50C4FC105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23" y="5465343"/>
                <a:ext cx="8464753" cy="523220"/>
              </a:xfrm>
              <a:prstGeom prst="rect">
                <a:avLst/>
              </a:prstGeom>
              <a:blipFill>
                <a:blip r:embed="rId4"/>
                <a:stretch>
                  <a:fillRect l="-216" t="-23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3573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2CA167-7C00-4FFE-3381-82442918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sz="1400" b="1" dirty="0" err="1"/>
              <a:t>Supermode</a:t>
            </a:r>
            <a:r>
              <a:rPr lang="en-US" altLang="zh-CN" sz="1400" b="1" dirty="0"/>
              <a:t> expression</a:t>
            </a:r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pPr marL="0" indent="0">
              <a:buNone/>
            </a:pPr>
            <a:endParaRPr lang="en-US" altLang="zh-CN" sz="1800" b="1" dirty="0"/>
          </a:p>
          <a:p>
            <a:pPr lvl="1"/>
            <a:endParaRPr lang="de-DE" altLang="zh-CN" sz="1400" b="1" dirty="0"/>
          </a:p>
          <a:p>
            <a:pPr lvl="1"/>
            <a:r>
              <a:rPr lang="de-DE" altLang="zh-CN" sz="1400" b="1" dirty="0"/>
              <a:t>Introduction of two photon absorption (TPA) and free carrier effect (FCE)</a:t>
            </a:r>
            <a:r>
              <a:rPr lang="zh-CN" altLang="en-US" sz="1600" b="1" dirty="0"/>
              <a:t>→ </a:t>
            </a:r>
            <a:endParaRPr lang="en-US" altLang="zh-CN" sz="1000" b="1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F91812-B829-177F-96A1-C22FC374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Tunable Amplifier with Self-feedback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1481B-9785-7EA1-3A29-F9F3CB1FD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33283-26CA-0A0F-93C6-1C9687D14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4103C-A673-67F4-BA41-D57F98507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600F55-9CC5-B578-376A-24864E78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88" y="1758781"/>
            <a:ext cx="4934423" cy="16702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799725-13A7-936F-3767-5BFBA1780610}"/>
                  </a:ext>
                </a:extLst>
              </p:cNvPr>
              <p:cNvSpPr txBox="1"/>
              <p:nvPr/>
            </p:nvSpPr>
            <p:spPr>
              <a:xfrm>
                <a:off x="1125254" y="3842981"/>
                <a:ext cx="7643054" cy="28336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1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de-DE" sz="1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8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de-DE" sz="18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1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1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8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1800" b="0" i="0" dirty="0" smtClean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800" b="0" i="1" dirty="0" smtClean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800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de-DE" sz="1800" b="0" i="0" dirty="0" smtClean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de-DE" sz="18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1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de-DE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sz="1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sz="1800" b="0" i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de-DE" sz="1800" i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i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800" i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1800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𝐹𝐶𝐷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de-DE" sz="1800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de-DE" sz="1800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de-DE" sz="1800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de-DE" sz="1800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</m:e>
                          </m:d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1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de-DE" sz="1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  <m: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de-DE" sz="1800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𝑇𝑃𝐴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de-DE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de-DE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1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1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de-DE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de-DE" sz="1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de-DE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de-DE" sz="1800" b="0" dirty="0">
                  <a:solidFill>
                    <a:schemeClr val="tx1"/>
                  </a:solidFill>
                </a:endParaRPr>
              </a:p>
              <a:p>
                <a:r>
                  <a:rPr lang="de-DE" sz="1800" b="0" dirty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de-DE" sz="1800" b="0" i="1" smtClean="0">
                            <a:solidFill>
                              <a:schemeClr val="tx1"/>
                            </a:solidFill>
                            <a:highlight>
                              <a:srgbClr val="FFCC00"/>
                            </a:highlight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800" b="0" i="1" smtClean="0">
                                <a:solidFill>
                                  <a:schemeClr val="tx1"/>
                                </a:solidFill>
                                <a:highlight>
                                  <a:srgbClr val="FFCC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solidFill>
                                  <a:schemeClr val="tx1"/>
                                </a:solidFill>
                                <a:highlight>
                                  <a:srgbClr val="FFCC00"/>
                                </a:highlight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1800" b="0" i="1" smtClean="0">
                                <a:solidFill>
                                  <a:schemeClr val="tx1"/>
                                </a:solidFill>
                                <a:highlight>
                                  <a:srgbClr val="FFCC00"/>
                                </a:highlight>
                                <a:latin typeface="Cambria Math" panose="02040503050406030204" pitchFamily="18" charset="0"/>
                              </a:rPr>
                              <m:t>𝑇𝑃𝐴</m:t>
                            </m:r>
                          </m:sub>
                        </m:sSub>
                      </m:num>
                      <m:den>
                        <m: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de-DE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rad>
                    <m:r>
                      <a:rPr lang="de-DE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de-DE" sz="1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de-DE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acc>
                      <m:r>
                        <a:rPr lang="de-DE" sz="1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de-DE" sz="1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1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1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800" b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1800" b="0" dirty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800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800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de-DE" sz="1800" b="0" dirty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de-DE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de-DE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sz="1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sz="1800" b="0" i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de-DE" sz="1800" i="1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i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800" i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1800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𝐹𝐶𝐷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de-DE" sz="1800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de-DE" sz="1800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de-DE" sz="1800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de-DE" sz="1800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</m:e>
                          </m:d>
                          <m:r>
                            <a:rPr lang="de-DE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1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  <m: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de-DE" sz="1800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𝑇𝑃𝐴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de-DE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de-DE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de-DE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de-DE" sz="1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acc>
                        <m:accPr>
                          <m:chr m:val="̃"/>
                          <m:ctrlPr>
                            <a:rPr lang="de-DE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de-DE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acc>
                    </m:oMath>
                  </m:oMathPara>
                </a14:m>
                <a:endParaRPr lang="de-DE" sz="1800" b="0" dirty="0">
                  <a:solidFill>
                    <a:schemeClr val="tx1"/>
                  </a:solidFill>
                </a:endParaRPr>
              </a:p>
              <a:p>
                <a:r>
                  <a:rPr lang="de-DE" sz="1800" b="0" dirty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de-DE" sz="1800" b="0" i="1" smtClean="0">
                            <a:solidFill>
                              <a:schemeClr val="tx1"/>
                            </a:solidFill>
                            <a:highlight>
                              <a:srgbClr val="FFCC00"/>
                            </a:highlight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800" b="0" i="1" smtClean="0">
                                <a:solidFill>
                                  <a:schemeClr val="tx1"/>
                                </a:solidFill>
                                <a:highlight>
                                  <a:srgbClr val="FFCC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solidFill>
                                  <a:schemeClr val="tx1"/>
                                </a:solidFill>
                                <a:highlight>
                                  <a:srgbClr val="FFCC00"/>
                                </a:highlight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1800" b="0" i="1" smtClean="0">
                                <a:solidFill>
                                  <a:schemeClr val="tx1"/>
                                </a:solidFill>
                                <a:highlight>
                                  <a:srgbClr val="FFCC00"/>
                                </a:highlight>
                                <a:latin typeface="Cambria Math" panose="02040503050406030204" pitchFamily="18" charset="0"/>
                              </a:rPr>
                              <m:t>𝑇𝑃𝐴</m:t>
                            </m:r>
                          </m:sub>
                        </m:sSub>
                      </m:num>
                      <m:den>
                        <m: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de-DE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rad>
                    <m:acc>
                      <m:accPr>
                        <m:chr m:val="̃"/>
                        <m:ctrlP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de-DE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de-DE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de-DE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de-DE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  <m:r>
                                  <a:rPr lang="de-DE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de-DE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de-DE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de-DE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DE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de-DE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</m:oMath>
                </a14:m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799725-13A7-936F-3767-5BFBA1780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54" y="3842981"/>
                <a:ext cx="7643054" cy="2833661"/>
              </a:xfrm>
              <a:prstGeom prst="rect">
                <a:avLst/>
              </a:prstGeom>
              <a:blipFill>
                <a:blip r:embed="rId3"/>
                <a:stretch>
                  <a:fillRect l="-2075" b="-1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942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DA2924-D790-1170-8295-8585073E3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Closed Loop Model: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r>
              <a:rPr lang="en-US" dirty="0"/>
              <a:t>Introduction of two photon absorption (TPA) and free carrier effect (FCE)→ 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B4A87-1FC9-837B-C008-D5D4E343B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Tunable Amplifier with Self-feedback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A0ED8-F351-F333-4EE4-4C0D91E31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DDB54-A413-720B-FC47-C6168AF4E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8E2E8-91B3-6C25-6207-2AB15ABF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7DB1F1-41DF-64DD-B647-DF7F63C9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28" y="1923967"/>
            <a:ext cx="6331759" cy="11089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DFCF23-8384-3ACD-CE68-FA3590B17FD3}"/>
                  </a:ext>
                </a:extLst>
              </p:cNvPr>
              <p:cNvSpPr txBox="1"/>
              <p:nvPr/>
            </p:nvSpPr>
            <p:spPr>
              <a:xfrm>
                <a:off x="439738" y="3825081"/>
                <a:ext cx="8164682" cy="15311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de-D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acc>
                      <m:r>
                        <a:rPr lang="de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de-DE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b="0" dirty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de-DE" b="0" dirty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de-DE" b="0" i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𝐹𝐶𝐷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de-DE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0.8</m:t>
                                  </m:r>
                                </m:sup>
                              </m:sSup>
                            </m:e>
                          </m:d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𝑇𝑃𝐴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de-DE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de-DE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acc>
                        <m:accPr>
                          <m:chr m:val="̃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acc>
                    </m:oMath>
                  </m:oMathPara>
                </a14:m>
                <a:endParaRPr lang="de-DE" b="0" dirty="0">
                  <a:solidFill>
                    <a:schemeClr val="tx1"/>
                  </a:solidFill>
                </a:endParaRPr>
              </a:p>
              <a:p>
                <a:r>
                  <a:rPr lang="de-DE" b="0" dirty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highlight>
                              <a:srgbClr val="FFCC00"/>
                            </a:highlight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highlight>
                                  <a:srgbClr val="FFCC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highlight>
                                  <a:srgbClr val="FFCC00"/>
                                </a:highlight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highlight>
                                  <a:srgbClr val="FFCC00"/>
                                </a:highlight>
                                <a:latin typeface="Cambria Math" panose="02040503050406030204" pitchFamily="18" charset="0"/>
                              </a:rPr>
                              <m:t>𝑇𝑃𝐴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rad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sup>
                    </m:sSup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DFCF23-8384-3ACD-CE68-FA3590B17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38" y="3825081"/>
                <a:ext cx="8164682" cy="1531188"/>
              </a:xfrm>
              <a:prstGeom prst="rect">
                <a:avLst/>
              </a:prstGeom>
              <a:blipFill>
                <a:blip r:embed="rId3"/>
                <a:stretch>
                  <a:fillRect l="-7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D79066-097F-02B3-7E60-DCACD00765FC}"/>
                  </a:ext>
                </a:extLst>
              </p:cNvPr>
              <p:cNvSpPr txBox="1"/>
              <p:nvPr/>
            </p:nvSpPr>
            <p:spPr>
              <a:xfrm>
                <a:off x="539581" y="5015157"/>
                <a:ext cx="6375059" cy="544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kumimoji="0" lang="de-DE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de-DE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  <m:r>
                          <a:rPr kumimoji="0" lang="de-DE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num>
                      <m:den>
                        <m:r>
                          <a:rPr kumimoji="0" lang="de-DE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  <m:r>
                          <a:rPr kumimoji="0" lang="de-DE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den>
                    </m:f>
                    <m:r>
                      <a:rPr kumimoji="0" lang="de-DE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de-DE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de-DE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de-DE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0" lang="de-DE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de-DE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0" lang="de-DE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0" lang="de-DE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kumimoji="0" lang="de-DE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de-DE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|</m:t>
                                </m:r>
                                <m:acc>
                                  <m:accPr>
                                    <m:chr m:val="̃"/>
                                    <m:ctrlPr>
                                      <a:rPr kumimoji="0" lang="de-DE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de-DE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</m:t>
                                    </m:r>
                                  </m:e>
                                </m:acc>
                                <m:r>
                                  <a:rPr kumimoji="0" lang="de-DE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kumimoji="0" lang="de-DE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0" lang="de-DE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lang="de-DE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DE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de-DE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a:rPr kumimoji="0" lang="de-DE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de-DE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de-DE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de-DE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0" lang="de-DE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de-DE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0" lang="de-DE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0" lang="de-DE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kumimoji="0" lang="de-DE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0" lang="de-DE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de-DE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0" lang="de-DE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0" lang="de-DE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DE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de-DE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</m:oMath>
                </a14:m>
                <a:endParaRPr lang="de-DE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D79066-097F-02B3-7E60-DCACD0076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81" y="5015157"/>
                <a:ext cx="6375059" cy="5448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95041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C953C6-DE78-613E-84C2-2869912E1D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de-DE" dirty="0"/>
                  <a:t>S=0 </a:t>
                </a:r>
                <a:r>
                  <a:rPr lang="zh-CN" altLang="en-US" dirty="0"/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de-DE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de-DE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altLang="zh-CN" b="0" i="1" dirty="0" smtClean="0">
                        <a:latin typeface="Cambria Math" panose="02040503050406030204" pitchFamily="18" charset="0"/>
                      </a:rPr>
                      <m:t>?</m:t>
                    </m:r>
                    <m:sSub>
                      <m:sSubPr>
                        <m:ctrlPr>
                          <a:rPr lang="de-DE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altLang="zh-CN" b="0" i="1" dirty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C953C6-DE78-613E-84C2-2869912E1D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1FC8C6D-FAFC-3633-4578-E6FE6AA9A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6DB15-C6A4-D113-D6DE-2C31F898A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958FD-340B-F868-75A5-DD2FB217D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6F480-3A25-E0ED-8473-C215F3739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45993B-A5B6-2173-42A3-B6F7FC5BEEEE}"/>
                  </a:ext>
                </a:extLst>
              </p:cNvPr>
              <p:cNvSpPr txBox="1"/>
              <p:nvPr/>
            </p:nvSpPr>
            <p:spPr>
              <a:xfrm>
                <a:off x="489659" y="1897812"/>
                <a:ext cx="8164682" cy="1424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de-D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acc>
                      <m:r>
                        <a:rPr lang="de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de-DE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b="0" dirty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de-DE" b="0" dirty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de-DE" b="0" i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𝐹𝐶𝐷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de-DE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0.8</m:t>
                                  </m:r>
                                </m:sup>
                              </m:sSup>
                            </m:e>
                          </m:d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𝑇𝑃𝐴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de-DE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de-DE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acc>
                        <m:accPr>
                          <m:chr m:val="̃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acc>
                    </m:oMath>
                  </m:oMathPara>
                </a14:m>
                <a:endParaRPr lang="de-DE" b="0" dirty="0">
                  <a:solidFill>
                    <a:schemeClr val="tx1"/>
                  </a:solidFill>
                </a:endParaRPr>
              </a:p>
              <a:p>
                <a:r>
                  <a:rPr lang="de-DE" b="0" dirty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rad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sup>
                    </m:sSup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45993B-A5B6-2173-42A3-B6F7FC5BE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59" y="1897812"/>
                <a:ext cx="8164682" cy="1424942"/>
              </a:xfrm>
              <a:prstGeom prst="rect">
                <a:avLst/>
              </a:prstGeom>
              <a:blipFill>
                <a:blip r:embed="rId3"/>
                <a:stretch>
                  <a:fillRect l="-7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3755C4-E2B5-54B9-5016-A5DE3085F677}"/>
                  </a:ext>
                </a:extLst>
              </p:cNvPr>
              <p:cNvSpPr txBox="1"/>
              <p:nvPr/>
            </p:nvSpPr>
            <p:spPr>
              <a:xfrm>
                <a:off x="-271795" y="3031600"/>
                <a:ext cx="3858290" cy="677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de-DE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de-DE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de-DE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num>
                        <m:den>
                          <m:r>
                            <a:rPr kumimoji="0" lang="de-DE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de-DE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den>
                      </m:f>
                      <m:r>
                        <a:rPr kumimoji="0" lang="de-DE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de-DE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de-DE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  <m:acc>
                            <m:accPr>
                              <m:chr m:val="̃"/>
                              <m:ctrlPr>
                                <a:rPr kumimoji="0" lang="de-DE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de-DE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</m:acc>
                          <m:r>
                            <a:rPr kumimoji="0" lang="de-DE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</m:e>
                        <m:sup>
                          <m:r>
                            <a:rPr kumimoji="0" lang="en-US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p>
                      </m:sSup>
                      <m:r>
                        <a:rPr lang="de-DE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de-DE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3755C4-E2B5-54B9-5016-A5DE3085F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1795" y="3031600"/>
                <a:ext cx="3858290" cy="677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476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55C3A4-7E84-0B1A-B98E-A87E506D9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“Temporal coupled-mode theory in nonlinear resonant photonics: From basic principles to contemporary systems with 2D materials, dispersion, loss, and gain”</a:t>
            </a:r>
          </a:p>
          <a:p>
            <a:r>
              <a:rPr lang="en-US" altLang="zh-CN" dirty="0"/>
              <a:t>Tao thermal in </a:t>
            </a:r>
            <a:r>
              <a:rPr lang="en-US" altLang="zh-CN" dirty="0" err="1"/>
              <a:t>μs</a:t>
            </a:r>
            <a:endParaRPr lang="en-US" altLang="zh-CN" dirty="0"/>
          </a:p>
          <a:p>
            <a:r>
              <a:rPr lang="en-US" dirty="0"/>
              <a:t>T</a:t>
            </a:r>
            <a:r>
              <a:rPr lang="en-US" altLang="zh-CN" dirty="0"/>
              <a:t>ao free carrier in </a:t>
            </a:r>
            <a:r>
              <a:rPr lang="en-US" altLang="zh-CN" dirty="0" err="1"/>
              <a:t>ps</a:t>
            </a:r>
            <a:r>
              <a:rPr lang="en-US" altLang="zh-CN" dirty="0"/>
              <a:t> </a:t>
            </a:r>
          </a:p>
          <a:p>
            <a:endParaRPr lang="en-US" dirty="0"/>
          </a:p>
          <a:p>
            <a:r>
              <a:rPr lang="en-US" dirty="0"/>
              <a:t>In a rough approximation, </a:t>
            </a:r>
            <a:r>
              <a:rPr lang="en-US" altLang="zh-CN" dirty="0" err="1"/>
              <a:t>tao_fc</a:t>
            </a:r>
            <a:r>
              <a:rPr lang="en-US" altLang="zh-CN" dirty="0"/>
              <a:t> </a:t>
            </a:r>
            <a:r>
              <a:rPr lang="de-DE" altLang="zh-CN" dirty="0"/>
              <a:t>= 10^-2 tao_th thermal </a:t>
            </a:r>
          </a:p>
          <a:p>
            <a:r>
              <a:rPr lang="en-US" dirty="0"/>
              <a:t>“</a:t>
            </a:r>
            <a:r>
              <a:rPr lang="en-US" dirty="0" err="1"/>
              <a:t>Microring</a:t>
            </a:r>
            <a:r>
              <a:rPr lang="en-US" dirty="0"/>
              <a:t> resonators with external optical feedback for time delay </a:t>
            </a:r>
            <a:r>
              <a:rPr lang="en-US"/>
              <a:t>reservoir computing”</a:t>
            </a:r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DF80C4-4960-2336-CD6F-DC729849F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CDD02-0B00-5000-AD49-0308696D0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786E1-7B15-440F-DCE2-5C26493BD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5D6A0-EFBA-D3FF-879C-98A788D97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25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0670BD-C436-B89A-1F9A-8CB9B467E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Literature Review </a:t>
            </a:r>
          </a:p>
          <a:p>
            <a:pPr lvl="1"/>
            <a:r>
              <a:rPr lang="en-US" dirty="0"/>
              <a:t>Realization of optical </a:t>
            </a:r>
            <a:r>
              <a:rPr lang="en-US" dirty="0" err="1"/>
              <a:t>bistability</a:t>
            </a:r>
            <a:r>
              <a:rPr lang="en-US" dirty="0"/>
              <a:t> through nonlinear optical resonator: </a:t>
            </a:r>
          </a:p>
          <a:p>
            <a:pPr lvl="2"/>
            <a:r>
              <a:rPr lang="en-US" dirty="0" err="1"/>
              <a:t>Ising</a:t>
            </a:r>
            <a:r>
              <a:rPr lang="en-US" dirty="0"/>
              <a:t> Machines: Non-Von Neumann Computing with Nonlinear Optics - Alireza Marandi - 6/7/2019 </a:t>
            </a:r>
            <a:r>
              <a:rPr lang="de-DE" dirty="0"/>
              <a:t>(</a:t>
            </a:r>
            <a:r>
              <a:rPr lang="en-US" dirty="0">
                <a:hlinkClick r:id="rId2"/>
              </a:rPr>
              <a:t>https://www.youtube.com/watch?v=V7BxJsLyubk&amp;t=832s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“Integrated Coherent </a:t>
            </a:r>
            <a:r>
              <a:rPr lang="en-US" dirty="0" err="1"/>
              <a:t>Ising</a:t>
            </a:r>
            <a:r>
              <a:rPr lang="en-US" dirty="0"/>
              <a:t> Machines Based on Self-Phase Modulation in Microring Resonators” (2020) Appendix A.</a:t>
            </a:r>
          </a:p>
          <a:p>
            <a:pPr lvl="2"/>
            <a:r>
              <a:rPr lang="en-US" dirty="0"/>
              <a:t>“A Review of Simulation Algorithms of Classical </a:t>
            </a:r>
            <a:r>
              <a:rPr lang="en-US" dirty="0" err="1"/>
              <a:t>Ising</a:t>
            </a:r>
            <a:r>
              <a:rPr lang="en-US" dirty="0"/>
              <a:t> Machines for Combinatorial Optimization” (2022)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Ising</a:t>
            </a:r>
            <a:r>
              <a:rPr lang="en-US" dirty="0"/>
              <a:t> Machines: Hardware Solvers for Combinatorial Optimization Problems” (2022)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7EEF8C-7731-342C-1AB8-BAC8B05D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9E19E-6109-9CE5-17B9-4A34DB006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AD93D-ED31-1DCD-8E34-B79DC37CE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F580A-F22A-FC6E-3373-AB45BC36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6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4365FE-8642-E759-A4C3-621DA16BA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Read through “Integrated Coherent </a:t>
            </a:r>
            <a:r>
              <a:rPr lang="en-US" sz="2000" dirty="0" err="1"/>
              <a:t>Ising</a:t>
            </a:r>
            <a:r>
              <a:rPr lang="en-US" sz="2000" dirty="0"/>
              <a:t> Machines Based on Self-Phase Modulation in Microring Resonators” (2020) Appendix A.</a:t>
            </a:r>
          </a:p>
          <a:p>
            <a:r>
              <a:rPr lang="en-US" sz="2000" dirty="0"/>
              <a:t>Plotted the characteristic function from Appendix 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4AC0CE-832F-2794-F568-8AC81BC78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C5FFA-E932-AA9D-ABBC-49BB854B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9220D-F4DC-B683-8F19-7067C0717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3003C-C9B0-4D74-CAB5-03331FE2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6</a:t>
            </a:fld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322414F-3181-1BFD-2B61-82B868AC62A6}"/>
              </a:ext>
            </a:extLst>
          </p:cNvPr>
          <p:cNvPicPr/>
          <p:nvPr/>
        </p:nvPicPr>
        <p:blipFill>
          <a:blip r:embed="rId2"/>
          <a:srcRect l="4945" r="3016"/>
          <a:stretch/>
        </p:blipFill>
        <p:spPr>
          <a:xfrm>
            <a:off x="790974" y="2932605"/>
            <a:ext cx="3679426" cy="331200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7DDFA8-7B86-2836-2F71-B95A08A02F5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021879" y="2863933"/>
            <a:ext cx="3560875" cy="3399227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887E49-8D54-439D-CCE6-D22940353A8D}"/>
                  </a:ext>
                </a:extLst>
              </p:cNvPr>
              <p:cNvSpPr txBox="1"/>
              <p:nvPr/>
            </p:nvSpPr>
            <p:spPr>
              <a:xfrm>
                <a:off x="2864065" y="2428717"/>
                <a:ext cx="3415870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𝜿</m:t>
                      </m:r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𝑰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𝒏</m:t>
                          </m:r>
                        </m:e>
                      </m:d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</m:ctrlPr>
                            </m:sSubSupPr>
                            <m:e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𝑻</m:t>
                              </m:r>
                            </m:sub>
                            <m:sup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𝟐</m:t>
                              </m:r>
                            </m:sup>
                          </m:sSubSup>
                          <m:r>
                            <m:rPr>
                              <m:lit/>
                            </m:rP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/</m:t>
                          </m:r>
                          <m: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𝟒</m:t>
                          </m:r>
                          <m: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𝚫</m:t>
                                  </m:r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+</m:t>
                                  </m:r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𝝌</m:t>
                                  </m:r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𝒏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𝒏</m:t>
                      </m:r>
                    </m:oMath>
                  </m:oMathPara>
                </a14:m>
                <a:endParaRPr lang="en-US" sz="2400" dirty="0">
                  <a:solidFill>
                    <a:srgbClr val="0B2A51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887E49-8D54-439D-CCE6-D22940353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065" y="2428717"/>
                <a:ext cx="3415870" cy="347403"/>
              </a:xfrm>
              <a:prstGeom prst="rect">
                <a:avLst/>
              </a:prstGeom>
              <a:blipFill>
                <a:blip r:embed="rId4"/>
                <a:stretch>
                  <a:fillRect l="-1250" r="-714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646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D9D820-A751-F2A1-B399-0EB0C94AD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Investigated </a:t>
            </a:r>
            <a:r>
              <a:rPr lang="en-US" altLang="zh-CN" dirty="0"/>
              <a:t>an </a:t>
            </a:r>
            <a:r>
              <a:rPr lang="en-US" dirty="0"/>
              <a:t>existing </a:t>
            </a:r>
            <a:r>
              <a:rPr lang="en-US" dirty="0" err="1"/>
              <a:t>ising</a:t>
            </a:r>
            <a:r>
              <a:rPr lang="en-US" dirty="0"/>
              <a:t> machine simulation algorithm to understand </a:t>
            </a:r>
            <a:r>
              <a:rPr lang="en-US" altLang="zh-CN" dirty="0"/>
              <a:t>the numerical modelling </a:t>
            </a:r>
            <a:r>
              <a:rPr lang="en-US" dirty="0"/>
              <a:t>of CIM, in order to prepare fundamental knowledge for future construction of quantitative model of </a:t>
            </a:r>
            <a:r>
              <a:rPr lang="en-US" altLang="zh-CN" dirty="0" err="1"/>
              <a:t>ising</a:t>
            </a:r>
            <a:r>
              <a:rPr lang="en-US" altLang="zh-CN" dirty="0"/>
              <a:t> machine</a:t>
            </a:r>
            <a:r>
              <a:rPr lang="en-US" dirty="0"/>
              <a:t> with performance relevant parameters. </a:t>
            </a:r>
          </a:p>
          <a:p>
            <a:pPr lvl="1"/>
            <a:r>
              <a:rPr lang="en-US" dirty="0"/>
              <a:t>classical models of the CIM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dirty="0"/>
              <a:t>CIMs with “error correction.”: chaotic amplitude control (CAC), amplitude-heterogeneity correction (AHC), and amplitude-heterogeneity correction with external field terms (AHC). The first two solvers do not have an external field, while the latter requires an external field ℎ.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Chen, F., Isakov, B., King, T., </a:t>
            </a:r>
            <a:r>
              <a:rPr lang="en-US" sz="1100" dirty="0" err="1"/>
              <a:t>Leleu</a:t>
            </a:r>
            <a:r>
              <a:rPr lang="en-US" sz="1100" dirty="0"/>
              <a:t>, T., McMahon, P., &amp; Onodera, T. (2022). cim-optimizer: a simulator of the Coherent </a:t>
            </a:r>
            <a:r>
              <a:rPr lang="en-US" sz="1100" dirty="0" err="1"/>
              <a:t>Ising</a:t>
            </a:r>
            <a:r>
              <a:rPr lang="en-US" sz="1100" dirty="0"/>
              <a:t> Machine [Computer software]. </a:t>
            </a:r>
          </a:p>
          <a:p>
            <a:pPr marL="0" indent="0">
              <a:buNone/>
            </a:pPr>
            <a:r>
              <a:rPr lang="en-US" sz="1100" dirty="0">
                <a:hlinkClick r:id="rId3"/>
              </a:rPr>
              <a:t>https://github.com/mcmahon-lab/cim-optimizer</a:t>
            </a:r>
            <a:r>
              <a:rPr lang="en-US" sz="1100" dirty="0"/>
              <a:t> </a:t>
            </a:r>
          </a:p>
          <a:p>
            <a:pPr marL="0" indent="0">
              <a:buNone/>
            </a:pPr>
            <a:r>
              <a:rPr lang="en-US" sz="1100" dirty="0">
                <a:hlinkClick r:id="rId4"/>
              </a:rPr>
              <a:t>https://cim-optimizer.readthedocs.io/en/latest/problem_description.html</a:t>
            </a:r>
            <a:r>
              <a:rPr lang="en-US" sz="11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EBFD22-04A0-DC73-837C-F3B9B343E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2</a:t>
            </a:r>
            <a:r>
              <a:rPr lang="en-US" dirty="0"/>
              <a:t>-3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DD2B0-2291-EBA3-B39F-7BE77082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AFB28-95E2-1499-8694-B5991FE9B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B8C8B-AADA-AEB1-9B57-F9F8ADE14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650F7-ACE4-5DB8-590A-B3D6F8A58A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595"/>
          <a:stretch/>
        </p:blipFill>
        <p:spPr>
          <a:xfrm>
            <a:off x="2295657" y="3614391"/>
            <a:ext cx="4552686" cy="66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30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E0A75F-5CCE-7B24-8491-281493CFD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Locally installed the module and tried</a:t>
            </a:r>
            <a:r>
              <a:rPr lang="de-DE" altLang="zh-CN" dirty="0"/>
              <a:t> out different parameters to understand the model with 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-apple-system"/>
                <a:hlinkClick r:id="rId2"/>
              </a:rPr>
              <a:t>Example 1: MAX-CUT with the CIM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-apple-system"/>
              </a:rPr>
              <a:t>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A6269-E4EF-391C-1DC5-D5836F58A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B9ED5-FAD6-EDBA-195B-ABC26DBE0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EF005-5942-1D29-AF8F-9131C0D54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DB52F-96E9-E1BA-DAE9-B5D9081EE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40691D-8C1D-06C5-ABB5-8112FC11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3" y="2587398"/>
            <a:ext cx="4538891" cy="3826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0A2337-935A-F112-49E4-3D44284005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1" r="3324"/>
          <a:stretch/>
        </p:blipFill>
        <p:spPr>
          <a:xfrm>
            <a:off x="4793611" y="2677552"/>
            <a:ext cx="4099564" cy="303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57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70BE99-F4AF-558F-9E0D-E289492E6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Found further possible model to investigate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/>
              <a:t>Monte Carlo simulation of the </a:t>
            </a:r>
            <a:r>
              <a:rPr lang="en-US" dirty="0" err="1"/>
              <a:t>Ising</a:t>
            </a:r>
            <a:r>
              <a:rPr lang="en-US" dirty="0"/>
              <a:t> model:</a:t>
            </a:r>
          </a:p>
          <a:p>
            <a:pPr marL="457200" lvl="1" indent="0">
              <a:buNone/>
            </a:pPr>
            <a:r>
              <a:rPr lang="en-US" sz="1400" dirty="0">
                <a:hlinkClick r:id="rId2"/>
              </a:rPr>
              <a:t>https://github.com/jfaraudo/Ising-model</a:t>
            </a:r>
            <a:r>
              <a:rPr lang="en-US" sz="1400" dirty="0"/>
              <a:t> </a:t>
            </a:r>
          </a:p>
          <a:p>
            <a:pPr lvl="1"/>
            <a:r>
              <a:rPr lang="en-US" dirty="0"/>
              <a:t>Simulation of the experiment from paper:</a:t>
            </a:r>
          </a:p>
          <a:p>
            <a:pPr marL="457200" lvl="1" indent="0">
              <a:buNone/>
            </a:pPr>
            <a:r>
              <a:rPr lang="en-US" sz="1400" dirty="0" err="1"/>
              <a:t>Böhm</a:t>
            </a:r>
            <a:r>
              <a:rPr lang="en-US" sz="1400" dirty="0"/>
              <a:t>, F., </a:t>
            </a:r>
            <a:r>
              <a:rPr lang="en-US" sz="1400" dirty="0" err="1"/>
              <a:t>Verschaffelt</a:t>
            </a:r>
            <a:r>
              <a:rPr lang="en-US" sz="1400" dirty="0"/>
              <a:t>, G. &amp; Van der Sande, G. A poor man’s coherent </a:t>
            </a:r>
            <a:r>
              <a:rPr lang="en-US" sz="1400" dirty="0" err="1"/>
              <a:t>Ising</a:t>
            </a:r>
            <a:r>
              <a:rPr lang="en-US" sz="1400" dirty="0"/>
              <a:t> machine based on opto-electronic feedback systems for solving optimization problems. Nat </a:t>
            </a:r>
            <a:r>
              <a:rPr lang="en-US" sz="1400" dirty="0" err="1"/>
              <a:t>Commun</a:t>
            </a:r>
            <a:r>
              <a:rPr lang="en-US" sz="1400" dirty="0"/>
              <a:t> 10, 3538 (2019). </a:t>
            </a:r>
            <a:r>
              <a:rPr lang="en-US" sz="1400" dirty="0">
                <a:hlinkClick r:id="rId3"/>
              </a:rPr>
              <a:t>https://doi.org/10.1038/s41467-019-11484-3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>
                <a:hlinkClick r:id="rId4"/>
              </a:rPr>
              <a:t>https://github.com/gautham-umasankar/Ising_model/tree/master</a:t>
            </a:r>
            <a:r>
              <a:rPr lang="en-US" sz="1400" dirty="0"/>
              <a:t> </a:t>
            </a:r>
          </a:p>
          <a:p>
            <a:pPr marL="457200" lvl="1" indent="0">
              <a:buNone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6B1FAC-0E83-A7A3-665A-43923F8A2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79F37-D6CA-1B33-2ED1-F35B29DCB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BFC8C-6D3D-138C-8396-AC6603B5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95FC4-DC1D-3440-29D1-52C121A46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728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usepackage{times}&#10;\usepackage{amsmath}&#10;\usepackage{color}&#10;\def\blue{\color[rgb]{0.0,0.2,0.6}}&#10;\def\black{\color[rgb]{0.0,0.0,0.0}}&#10;\def\red{\color[rgb]{0.88,0.15,0.05}}&#10;\def\green{\color[rgb]{0.10,0.55,0.18}}&#10;&#10;\begin{document}&#10;\blue&#10;$$&#10;\end{document}&#10;&#10;&#10;"/>
  <p:tag name="TEX2PS" val="latex $(base).tex; dvips -D $(res) -E -o $(base).ps $(base).dvi"/>
  <p:tag name="TEX2PSBATCH" val="latex --interaction=nonstopmode $(base).tex; dvips -D $(res) -E -o $(base).ps $(base).dvi"/>
  <p:tag name="DEFAULTBITMAP" val="bmp16m"/>
  <p:tag name="DEFAULTBLEND" val="False"/>
  <p:tag name="DEFAULTTRANSPARENT" val="False"/>
  <p:tag name="DEFAULTRESOLUTION" val="600"/>
  <p:tag name="DEFAULTMAGNIFICATION" val="2"/>
  <p:tag name="DEFAULTFONTSIZE" val="10"/>
  <p:tag name="DEFAULTWIDTH" val="607"/>
  <p:tag name="DEFAULTHEIGHT" val="651"/>
</p:tagLst>
</file>

<file path=ppt/theme/theme1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E0260C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27" tIns="45714" rIns="91427" bIns="45714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3399"/>
          </a:buClr>
          <a:buSzPct val="80000"/>
          <a:buFont typeface="Webdings" pitchFamily="18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E0260C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27" tIns="45714" rIns="91427" bIns="45714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3399"/>
          </a:buClr>
          <a:buSzPct val="80000"/>
          <a:buFont typeface="Webdings" pitchFamily="18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28518</TotalTime>
  <Words>3620</Words>
  <Application>Microsoft Office PowerPoint</Application>
  <PresentationFormat>Letter Paper (8.5x11 in)</PresentationFormat>
  <Paragraphs>404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-apple-system</vt:lpstr>
      <vt:lpstr>Menlo</vt:lpstr>
      <vt:lpstr>ＭＳ Ｐゴシック</vt:lpstr>
      <vt:lpstr>Aptos</vt:lpstr>
      <vt:lpstr>Arial</vt:lpstr>
      <vt:lpstr>Cambria Math</vt:lpstr>
      <vt:lpstr>Open Sans</vt:lpstr>
      <vt:lpstr>Times New Roman</vt:lpstr>
      <vt:lpstr>Verdana</vt:lpstr>
      <vt:lpstr>Webdings</vt:lpstr>
      <vt:lpstr>Wingdings</vt:lpstr>
      <vt:lpstr>1_Custom Design</vt:lpstr>
      <vt:lpstr>PowerPoint Presentation</vt:lpstr>
      <vt:lpstr>Outline</vt:lpstr>
      <vt:lpstr>Main Tasks</vt:lpstr>
      <vt:lpstr>Week 1</vt:lpstr>
      <vt:lpstr>PowerPoint Presentation</vt:lpstr>
      <vt:lpstr>Simulation</vt:lpstr>
      <vt:lpstr>Week 2-3</vt:lpstr>
      <vt:lpstr>PowerPoint Presentation</vt:lpstr>
      <vt:lpstr>PowerPoint Presentation</vt:lpstr>
      <vt:lpstr>Week 4</vt:lpstr>
      <vt:lpstr>Week 5</vt:lpstr>
      <vt:lpstr>Week 6-9</vt:lpstr>
      <vt:lpstr>PowerPoint Presentation</vt:lpstr>
      <vt:lpstr>Week 10  </vt:lpstr>
      <vt:lpstr>Max-cut </vt:lpstr>
      <vt:lpstr>Week 11 </vt:lpstr>
      <vt:lpstr>Week 12</vt:lpstr>
      <vt:lpstr>Week 13</vt:lpstr>
      <vt:lpstr>Week 14-15 Literature Review</vt:lpstr>
      <vt:lpstr>DOPO Based CIM </vt:lpstr>
      <vt:lpstr>PowerPoint Presentation</vt:lpstr>
      <vt:lpstr>Opto-electronic Oscillator (OEO) Based Ising Machine</vt:lpstr>
      <vt:lpstr>Other Integrated Kerr Ising Machines</vt:lpstr>
      <vt:lpstr>Week 16: Free Carrier and Thermal</vt:lpstr>
      <vt:lpstr>The Temporal Dynamics of SOI Microresonator  Self-pulsing</vt:lpstr>
      <vt:lpstr>PowerPoint Presentation</vt:lpstr>
      <vt:lpstr>TO Modelling in MR with Lateral PIN Junctions for Active Free Carrier Removal.</vt:lpstr>
      <vt:lpstr>Free-carrier Oscillations (FCO)</vt:lpstr>
      <vt:lpstr>PowerPoint Presentation</vt:lpstr>
      <vt:lpstr>Week 17 Waveguide Field Solvers</vt:lpstr>
      <vt:lpstr>Femwell</vt:lpstr>
      <vt:lpstr>Femwell</vt:lpstr>
      <vt:lpstr>Femwell</vt:lpstr>
      <vt:lpstr>Femwell</vt:lpstr>
      <vt:lpstr>MEEP</vt:lpstr>
      <vt:lpstr>Week 18-21 Solve Coupled ODEs</vt:lpstr>
      <vt:lpstr>PowerPoint Presentation</vt:lpstr>
      <vt:lpstr> Normalized Equations and Linear Stability Analysis</vt:lpstr>
      <vt:lpstr>Week 22-23 Ikeda Map</vt:lpstr>
      <vt:lpstr>Bistability of a Single Nonlinear Resonator with Kerr &amp; FCE</vt:lpstr>
      <vt:lpstr>Bistability of a Single Nonlinear Resonator with Kerr &amp; FCE</vt:lpstr>
      <vt:lpstr>Bistability of a Single Nonlinear Resonator with Kerr &amp; FCE</vt:lpstr>
      <vt:lpstr>Bistability of a Single Nonlinear Resonator with Kerr &amp; FCE</vt:lpstr>
      <vt:lpstr>Tunable Amplifier with Self-feedback</vt:lpstr>
      <vt:lpstr>Tunable Amplifier with Self-feedback</vt:lpstr>
      <vt:lpstr>Tunable Amplifier with Self-feedback</vt:lpstr>
      <vt:lpstr>PowerPoint Presentation</vt:lpstr>
      <vt:lpstr>PowerPoint Presentation</vt:lpstr>
    </vt:vector>
  </TitlesOfParts>
  <Company>privat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Nutzer</dc:creator>
  <cp:lastModifiedBy>8885e7e8, edd75333</cp:lastModifiedBy>
  <cp:revision>5820</cp:revision>
  <cp:lastPrinted>2015-08-05T19:39:39Z</cp:lastPrinted>
  <dcterms:created xsi:type="dcterms:W3CDTF">2001-11-06T08:04:54Z</dcterms:created>
  <dcterms:modified xsi:type="dcterms:W3CDTF">2025-01-02T11:03:59Z</dcterms:modified>
</cp:coreProperties>
</file>